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6" r:id="rId4"/>
    <p:sldId id="274" r:id="rId5"/>
    <p:sldId id="271" r:id="rId6"/>
    <p:sldId id="272" r:id="rId7"/>
    <p:sldId id="273" r:id="rId8"/>
    <p:sldId id="275" r:id="rId9"/>
    <p:sldId id="280" r:id="rId10"/>
    <p:sldId id="288" r:id="rId11"/>
    <p:sldId id="283" r:id="rId12"/>
    <p:sldId id="281" r:id="rId13"/>
    <p:sldId id="284" r:id="rId14"/>
    <p:sldId id="285" r:id="rId15"/>
    <p:sldId id="282" r:id="rId16"/>
    <p:sldId id="276" r:id="rId17"/>
    <p:sldId id="277" r:id="rId18"/>
    <p:sldId id="257" r:id="rId19"/>
    <p:sldId id="269" r:id="rId20"/>
    <p:sldId id="263" r:id="rId21"/>
    <p:sldId id="264" r:id="rId22"/>
    <p:sldId id="265" r:id="rId23"/>
    <p:sldId id="266" r:id="rId24"/>
    <p:sldId id="267" r:id="rId25"/>
    <p:sldId id="279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F4C3B3-016D-41C7-BC04-2F43DE87BE4F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40418D-EA63-4902-B47A-85801BE19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o-kalina.ru/attestat-vipusknic/ege/2014-02-02-08-13-44/1153-2014-02-02-09-10-5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k-obr.spb.ru/downloads/263/37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spb.ru/index.php?option=com_k2&amp;view=item&amp;id=18:ob-utverzhdenii-poryadka-provedeniya-gosudarstvennoj-itogovoj-attestatsii-po-obrazovatelnym-programmam-srednego-obshchego-obrazovaniya&amp;Itemid=20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09120"/>
            <a:ext cx="4896544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Заместитель директора по УВР</a:t>
            </a:r>
          </a:p>
          <a:p>
            <a:r>
              <a:rPr lang="ru-RU" dirty="0" err="1" smtClean="0"/>
              <a:t>Шеховцова</a:t>
            </a:r>
            <a:r>
              <a:rPr lang="ru-RU" dirty="0" smtClean="0"/>
              <a:t> Т.А.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Сопровождение выпускников 2017 года на государственной итоговой аттестации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ГИА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11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обязательные экзамены </a:t>
            </a:r>
            <a:r>
              <a:rPr lang="ru-RU" dirty="0">
                <a:solidFill>
                  <a:srgbClr val="002060"/>
                </a:solidFill>
              </a:rPr>
              <a:t>по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русскому языку и математике;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экзамены по выбору по двум учебным предметам (</a:t>
            </a:r>
            <a:r>
              <a:rPr lang="ru-RU" i="1" dirty="0">
                <a:solidFill>
                  <a:srgbClr val="002060"/>
                </a:solidFill>
              </a:rPr>
              <a:t>физика, химия, биология, литература, география, история, обществознание, иностранные языки (английский, французский, немецкий и испанский языки), информатика и информационно-коммуникационные технологии (ИКТ</a:t>
            </a:r>
            <a:r>
              <a:rPr lang="ru-RU" i="1" dirty="0" smtClean="0">
                <a:solidFill>
                  <a:srgbClr val="002060"/>
                </a:solidFill>
              </a:rPr>
              <a:t>)).</a:t>
            </a:r>
          </a:p>
          <a:p>
            <a:pPr>
              <a:buFontTx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К  ГИА допускаются </a:t>
            </a:r>
            <a:r>
              <a:rPr lang="ru-RU" b="1" dirty="0" smtClean="0">
                <a:solidFill>
                  <a:srgbClr val="002060"/>
                </a:solidFill>
              </a:rPr>
              <a:t>обучающиеся не </a:t>
            </a:r>
            <a:r>
              <a:rPr lang="ru-RU" b="1" dirty="0">
                <a:solidFill>
                  <a:srgbClr val="002060"/>
                </a:solidFill>
              </a:rPr>
              <a:t>имеющие академической </a:t>
            </a:r>
            <a:r>
              <a:rPr lang="ru-RU" b="1" dirty="0" smtClean="0">
                <a:solidFill>
                  <a:srgbClr val="002060"/>
                </a:solidFill>
              </a:rPr>
              <a:t>задолженности и в </a:t>
            </a:r>
            <a:r>
              <a:rPr lang="ru-RU" b="1" dirty="0">
                <a:solidFill>
                  <a:srgbClr val="002060"/>
                </a:solidFill>
              </a:rPr>
              <a:t>полном объеме выполнившие </a:t>
            </a:r>
            <a:r>
              <a:rPr lang="ru-RU" b="1" dirty="0" smtClean="0">
                <a:solidFill>
                  <a:srgbClr val="002060"/>
                </a:solidFill>
              </a:rPr>
              <a:t>учебный;</a:t>
            </a:r>
          </a:p>
          <a:p>
            <a:pPr>
              <a:buFontTx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  Регистрация на ЕГЭ осуществляется до 1 февраля </a:t>
            </a:r>
            <a:r>
              <a:rPr lang="ru-RU" b="1" dirty="0" smtClean="0">
                <a:solidFill>
                  <a:srgbClr val="002060"/>
                </a:solidFill>
              </a:rPr>
              <a:t>2017г</a:t>
            </a:r>
            <a:r>
              <a:rPr lang="ru-RU" b="1" dirty="0">
                <a:solidFill>
                  <a:srgbClr val="002060"/>
                </a:solidFill>
              </a:rPr>
              <a:t>.;</a:t>
            </a:r>
          </a:p>
          <a:p>
            <a:pPr>
              <a:buFontTx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Посещение дней открытых дверей в ВУЗах, чтобы узнать перечень экзаменов для </a:t>
            </a:r>
            <a:r>
              <a:rPr lang="ru-RU" b="1" dirty="0" smtClean="0">
                <a:solidFill>
                  <a:srgbClr val="002060"/>
                </a:solidFill>
              </a:rPr>
              <a:t>зачисления.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148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62" y="381000"/>
            <a:ext cx="14906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96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Изменения в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100" dirty="0"/>
              <a:t> </a:t>
            </a:r>
            <a:r>
              <a:rPr lang="ru-RU" sz="2100" b="1" dirty="0">
                <a:solidFill>
                  <a:srgbClr val="002060"/>
                </a:solidFill>
              </a:rPr>
              <a:t>Русский язык, Математика (базовый и профильный уровни), География, Информатика и ИКТ, Литература </a:t>
            </a:r>
            <a:r>
              <a:rPr lang="ru-RU" sz="2100" dirty="0">
                <a:solidFill>
                  <a:srgbClr val="002060"/>
                </a:solidFill>
              </a:rPr>
              <a:t>- нет изменений структуры и содержания</a:t>
            </a:r>
          </a:p>
          <a:p>
            <a:r>
              <a:rPr lang="ru-RU" sz="2100" b="1" dirty="0">
                <a:solidFill>
                  <a:srgbClr val="002060"/>
                </a:solidFill>
              </a:rPr>
              <a:t>Иностранные язык</a:t>
            </a:r>
            <a:r>
              <a:rPr lang="ru-RU" sz="2100" dirty="0">
                <a:solidFill>
                  <a:srgbClr val="002060"/>
                </a:solidFill>
              </a:rPr>
              <a:t>и – нет изменений структуры и содержания</a:t>
            </a:r>
          </a:p>
          <a:p>
            <a:r>
              <a:rPr lang="ru-RU" sz="2100" dirty="0">
                <a:solidFill>
                  <a:srgbClr val="002060"/>
                </a:solidFill>
              </a:rPr>
              <a:t>Уточнена формулировка задания 3 устной части экзамена.</a:t>
            </a:r>
          </a:p>
          <a:p>
            <a:r>
              <a:rPr lang="ru-RU" sz="2100" b="1" dirty="0">
                <a:solidFill>
                  <a:srgbClr val="002060"/>
                </a:solidFill>
              </a:rPr>
              <a:t>История</a:t>
            </a:r>
            <a:r>
              <a:rPr lang="ru-RU" sz="2100" dirty="0">
                <a:solidFill>
                  <a:srgbClr val="002060"/>
                </a:solidFill>
              </a:rPr>
              <a:t> – нет изменений структуры и содержания</a:t>
            </a:r>
          </a:p>
          <a:p>
            <a:r>
              <a:rPr lang="ru-RU" sz="2100" dirty="0">
                <a:solidFill>
                  <a:srgbClr val="002060"/>
                </a:solidFill>
              </a:rPr>
              <a:t>Изменён максимальный балл за выполнение заданий 3 и 8 (2 балла вместо 1).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Усовершенствованы формулировка задания 25 и критерии его </a:t>
            </a:r>
            <a:r>
              <a:rPr lang="ru-RU" sz="2100" dirty="0" smtClean="0">
                <a:solidFill>
                  <a:srgbClr val="002060"/>
                </a:solidFill>
              </a:rPr>
              <a:t>оценивания.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1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Изменения в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Обществознани</a:t>
            </a:r>
            <a:r>
              <a:rPr lang="ru-RU" sz="2100" dirty="0" smtClean="0">
                <a:solidFill>
                  <a:srgbClr val="002060"/>
                </a:solidFill>
              </a:rPr>
              <a:t>е </a:t>
            </a:r>
            <a:r>
              <a:rPr lang="ru-RU" sz="2100" dirty="0">
                <a:solidFill>
                  <a:srgbClr val="002060"/>
                </a:solidFill>
              </a:rPr>
              <a:t>– существенных изменений нет</a:t>
            </a:r>
          </a:p>
          <a:p>
            <a:r>
              <a:rPr lang="ru-RU" sz="2100" dirty="0">
                <a:solidFill>
                  <a:srgbClr val="002060"/>
                </a:solidFill>
              </a:rPr>
              <a:t>Структура блока заданий части 1, проверяющего содержание раздела «Право», унифицирована по образцу структуры блоков, проверяющих содержание других разделов курса: добавлено задание 17 на выбор верных суждений, изменена нумерация заданий 18 (бывшее 17), 19 (бывшее 18). Задание 19 в том виде, как оно существовало в КИМ предыдущих лет, исключено из работы.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Физика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– существенные изменения</a:t>
            </a:r>
          </a:p>
          <a:p>
            <a:r>
              <a:rPr lang="ru-RU" sz="2100" dirty="0">
                <a:solidFill>
                  <a:srgbClr val="002060"/>
                </a:solidFill>
              </a:rPr>
              <a:t>Изменена структура части 1 экзаменационной работы, часть 2 оставлена без изменений. Из экзаменационной работы исключены задания с выбором одного верного ответа и добавлены задания с кратким ответом.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0746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Изменения в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47800"/>
            <a:ext cx="8507288" cy="4572000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Биология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– существенные изменения</a:t>
            </a:r>
          </a:p>
          <a:p>
            <a:r>
              <a:rPr lang="ru-RU" sz="2100" dirty="0">
                <a:solidFill>
                  <a:srgbClr val="002060"/>
                </a:solidFill>
              </a:rPr>
              <a:t>Оптимизирована структура экзаменационной работы:</a:t>
            </a:r>
          </a:p>
          <a:p>
            <a:r>
              <a:rPr lang="ru-RU" sz="2100" dirty="0">
                <a:solidFill>
                  <a:srgbClr val="002060"/>
                </a:solidFill>
              </a:rPr>
              <a:t>1. Из экзаменационной работы исключены задания с выбором одного ответа.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2. Сокращено количество заданий с 40 до 28.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3. Уменьшен максимальный первичный балл с 61 в 2016 г. до 59 в 2017 г.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4. Увеличена продолжительность экзаменационной работы с 180 до 210 минут.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5. В часть 1 включены новые типы заданий, которые существенно различаются по видам учебных действий: заполнение пропущенных элементов схемы или таблицы, нахождение правильно указанных обозначений в рисунке, анализ и синтез информации, в том числе представленной в форме графиков, диаграмм и таблиц со статистическими данными.</a:t>
            </a:r>
          </a:p>
          <a:p>
            <a:pPr marL="0" indent="0"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="" xmlns:p14="http://schemas.microsoft.com/office/powerpoint/2010/main" val="24520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Изменения в ЕГЭ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47800"/>
            <a:ext cx="8363272" cy="4572000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Химия</a:t>
            </a:r>
            <a:r>
              <a:rPr lang="ru-RU" sz="2100" dirty="0" smtClean="0">
                <a:solidFill>
                  <a:srgbClr val="00206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– существенные изменения</a:t>
            </a:r>
          </a:p>
          <a:p>
            <a:r>
              <a:rPr lang="ru-RU" sz="2100" dirty="0">
                <a:solidFill>
                  <a:srgbClr val="002060"/>
                </a:solidFill>
              </a:rPr>
              <a:t>Оптимизирована структура экзаменационной работы:</a:t>
            </a:r>
          </a:p>
          <a:p>
            <a:r>
              <a:rPr lang="ru-RU" sz="2100" dirty="0">
                <a:solidFill>
                  <a:srgbClr val="002060"/>
                </a:solidFill>
              </a:rPr>
              <a:t>1. Принципиально изменена структура части 1 КИМ: исключены задания с выбором одного ответа; задания сгруппированы по отдельным тематическим блокам, в каждом из которых есть задания как базового, так и повышенного уровней сложности.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2. Уменьшено общее количество заданий с 40 (в 2016 г.) до 34.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3. Изменена шкала оценивания (с 1 до 2 баллов) выполнения заданий базового уровня сложности, которые проверяют усвоение знаний о генетической связи неорганических и органических веществ (9 и 17).</a:t>
            </a:r>
          </a:p>
          <a:p>
            <a:r>
              <a:rPr lang="ru-RU" sz="2100" dirty="0">
                <a:solidFill>
                  <a:srgbClr val="002060"/>
                </a:solidFill>
              </a:rPr>
              <a:t>4. Максимальный первичный балл за выполнение работы в целом составит 60 баллов (вместо 64 баллов в 2016 году</a:t>
            </a:r>
            <a:r>
              <a:rPr lang="ru-RU" sz="2100" dirty="0" smtClean="0">
                <a:solidFill>
                  <a:srgbClr val="002060"/>
                </a:solidFill>
              </a:rPr>
              <a:t>).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9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44950" y="1129786"/>
            <a:ext cx="8319537" cy="143511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Для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участников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ГИА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 ограниченными возможностями здоровья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>
                <a:hlinkClick r:id="rId2"/>
              </a:rPr>
              <a:t> </a:t>
            </a:r>
            <a:endParaRPr lang="ru-RU" alt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7345"/>
            <a:ext cx="8284107" cy="4677999"/>
          </a:xfrm>
        </p:spPr>
        <p:txBody>
          <a:bodyPr>
            <a:normAutofit/>
          </a:bodyPr>
          <a:lstStyle/>
          <a:p>
            <a:pPr marL="0" indent="0">
              <a:spcBef>
                <a:spcPts val="435"/>
              </a:spcBef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К </a:t>
            </a:r>
            <a:r>
              <a:rPr lang="ru-RU" sz="1800" b="1" dirty="0">
                <a:solidFill>
                  <a:srgbClr val="002060"/>
                </a:solidFill>
              </a:rPr>
              <a:t>участникам с ограниченными возможностями здоровья (ОВЗ) относятся лица, имеющие недостатки в физическом и (или) психическом развитии, в том числе глухие, слабослышащие, слепые, слабовидящие, с тяжелыми нарушениями речи, с нарушениями опорно-двигательного аппарата и другие.</a:t>
            </a:r>
          </a:p>
          <a:p>
            <a:pPr marL="0" indent="0">
              <a:spcBef>
                <a:spcPts val="435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Для выработки рекомендаций по созданию условий организации и проведения </a:t>
            </a:r>
            <a:r>
              <a:rPr lang="ru-RU" sz="1800" b="1" dirty="0" smtClean="0">
                <a:solidFill>
                  <a:srgbClr val="002060"/>
                </a:solidFill>
              </a:rPr>
              <a:t>ГИА </a:t>
            </a:r>
            <a:r>
              <a:rPr lang="ru-RU" sz="1800" b="1" dirty="0">
                <a:solidFill>
                  <a:srgbClr val="002060"/>
                </a:solidFill>
              </a:rPr>
              <a:t>для участников с ОВЗ в Санкт-Петербурге создана центральная психолого-медико-педагогическая комиссия (далее — ЦПМПК).</a:t>
            </a:r>
          </a:p>
          <a:p>
            <a:pPr marL="0" indent="0">
              <a:spcBef>
                <a:spcPts val="435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Прием документов и выдача заключений ЦПМПК    осуществляется:</a:t>
            </a:r>
          </a:p>
          <a:p>
            <a:pPr marL="0" indent="0">
              <a:spcBef>
                <a:spcPts val="435"/>
              </a:spcBef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По адресу: Санкт-Петербург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dirty="0">
                <a:solidFill>
                  <a:srgbClr val="C00000"/>
                </a:solidFill>
              </a:rPr>
              <a:t>Лиговский проспект, дом 46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dirty="0">
                <a:solidFill>
                  <a:srgbClr val="002060"/>
                </a:solidFill>
              </a:rPr>
              <a:t>кабинет 202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435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Телефон регистратуры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: (812) </a:t>
            </a:r>
            <a:r>
              <a:rPr lang="ru-RU" sz="1800" b="1" dirty="0">
                <a:solidFill>
                  <a:srgbClr val="C00000"/>
                </a:solidFill>
              </a:rPr>
              <a:t>314-13-12.</a:t>
            </a:r>
          </a:p>
          <a:p>
            <a:pPr marL="0" indent="0">
              <a:spcBef>
                <a:spcPts val="435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Телефон кабинета 202: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(812) </a:t>
            </a:r>
            <a:r>
              <a:rPr lang="ru-RU" sz="1800" b="1" dirty="0">
                <a:solidFill>
                  <a:srgbClr val="C00000"/>
                </a:solidFill>
              </a:rPr>
              <a:t>764-57-56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(в часы приема документов).</a:t>
            </a:r>
          </a:p>
          <a:p>
            <a:pPr marL="0" indent="0">
              <a:spcBef>
                <a:spcPts val="435"/>
              </a:spcBef>
              <a:buNone/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435"/>
              </a:spcBef>
              <a:buNone/>
              <a:defRPr/>
            </a:pP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05740" indent="-205740">
              <a:spcBef>
                <a:spcPts val="435"/>
              </a:spcBef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17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/>
        <p:txBody>
          <a:bodyPr bIns="91440">
            <a:normAutofit fontScale="90000"/>
          </a:bodyPr>
          <a:lstStyle/>
          <a:p>
            <a:pPr algn="ctr" eaLnBrk="1" hangingPunct="1"/>
            <a:r>
              <a:rPr lang="ru-RU" altLang="ru-RU" sz="3400" dirty="0" smtClean="0"/>
              <a:t/>
            </a:r>
            <a:br>
              <a:rPr lang="ru-RU" altLang="ru-RU" sz="3400" dirty="0" smtClean="0"/>
            </a:br>
            <a:r>
              <a:rPr lang="ru-RU" altLang="ru-RU" sz="3400" b="1" dirty="0" smtClean="0">
                <a:hlinkClick r:id="rId2"/>
              </a:rPr>
              <a:t>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Распоряжение Комитета по образованию от 09.12.2013 N2876-р</a:t>
            </a:r>
            <a:endParaRPr lang="ru-RU" altLang="ru-RU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Об утверждении Положения об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 в Санкт-Петербурге</a:t>
            </a:r>
          </a:p>
        </p:txBody>
      </p:sp>
    </p:spTree>
    <p:extLst>
      <p:ext uri="{BB962C8B-B14F-4D97-AF65-F5344CB8AC3E}">
        <p14:creationId xmlns="" xmlns:p14="http://schemas.microsoft.com/office/powerpoint/2010/main" val="36507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/>
        <p:txBody>
          <a:bodyPr bIns="91440"/>
          <a:lstStyle/>
          <a:p>
            <a:pPr algn="ctr" eaLnBrk="1" hangingPunct="1"/>
            <a:r>
              <a:rPr lang="ru-RU" altLang="ru-RU" sz="3400" b="1" dirty="0" smtClean="0">
                <a:solidFill>
                  <a:srgbClr val="FF0000"/>
                </a:solidFill>
              </a:rPr>
              <a:t>Общественные наблюдатели на ГИА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 eaLnBrk="1" hangingPunct="1"/>
            <a:r>
              <a:rPr lang="ru-RU" altLang="ru-RU" sz="2600" dirty="0" smtClean="0">
                <a:solidFill>
                  <a:srgbClr val="002060"/>
                </a:solidFill>
              </a:rPr>
              <a:t>Может стать любой гражданин РФ, не являющийся родителем обучающихся, проходящих итоговую аттестацию, не являющиеся работниками системы образования,  получивший общественную аккредитацию на участие в ОГЭ.</a:t>
            </a:r>
          </a:p>
          <a:p>
            <a:pPr marL="273050" indent="-273050" eaLnBrk="1" hangingPunct="1"/>
            <a:r>
              <a:rPr lang="ru-RU" altLang="ru-RU" sz="2600" dirty="0" smtClean="0">
                <a:solidFill>
                  <a:srgbClr val="002060"/>
                </a:solidFill>
              </a:rPr>
              <a:t>Подают заявление в ОУ или ИМЦ Калининского района.</a:t>
            </a:r>
          </a:p>
          <a:p>
            <a:pPr marL="273050" indent="-273050" eaLnBrk="1" hangingPunct="1"/>
            <a:r>
              <a:rPr lang="ru-RU" altLang="ru-RU" sz="2600" dirty="0" smtClean="0">
                <a:solidFill>
                  <a:srgbClr val="002060"/>
                </a:solidFill>
              </a:rPr>
              <a:t>Осуществляют контроль за соблюдением порядка в аудитории в ППЭ.</a:t>
            </a:r>
          </a:p>
          <a:p>
            <a:pPr marL="273050" indent="-273050" eaLnBrk="1" hangingPunct="1"/>
            <a:endParaRPr lang="ru-RU" altLang="ru-RU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648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Чем пользоваться на экзаменах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 время проведения экзамена на рабочем столе обучающегося  помимо экзаменационных материалов, находятся: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ручка;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документ, удостоверяющий личность;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средства обучения и воспитания;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лекарства и питание (при необходимости);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специальные технические средства (для лиц, указанных в пункте 37 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черновик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9709" r="50206" b="8633"/>
          <a:stretch>
            <a:fillRect/>
          </a:stretch>
        </p:blipFill>
        <p:spPr bwMode="auto">
          <a:xfrm>
            <a:off x="1280802" y="188640"/>
            <a:ext cx="653155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726362" cy="1079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ГИА – 9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Нормативное  </a:t>
            </a:r>
            <a:r>
              <a:rPr lang="ru-RU" b="1" dirty="0">
                <a:solidFill>
                  <a:srgbClr val="FF0000"/>
                </a:solidFill>
              </a:rPr>
              <a:t>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492896"/>
            <a:ext cx="8291512" cy="35269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Федеральный закон от 29.12.2013 № 273-ФЗ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Об образовании в Российской Федерации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Приказ </a:t>
            </a:r>
            <a:r>
              <a:rPr lang="ru-RU" b="1" dirty="0" err="1">
                <a:solidFill>
                  <a:srgbClr val="002060"/>
                </a:solidFill>
              </a:rPr>
              <a:t>Минобрнауки</a:t>
            </a:r>
            <a:r>
              <a:rPr lang="ru-RU" b="1" dirty="0">
                <a:solidFill>
                  <a:srgbClr val="002060"/>
                </a:solidFill>
              </a:rPr>
              <a:t> России №1394 от 25.12.2013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124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7" y="321469"/>
            <a:ext cx="14906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84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http://www.ege.spb.ru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47800"/>
            <a:ext cx="860444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http://ege.edu.ru/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http://gia.edu.ru/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920880" cy="500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http://www.ege.spb.ru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6992"/>
          <a:stretch>
            <a:fillRect/>
          </a:stretch>
        </p:blipFill>
        <p:spPr bwMode="auto">
          <a:xfrm>
            <a:off x="611560" y="1447800"/>
            <a:ext cx="7704856" cy="47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http://www.ege.spb.ru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6267"/>
          <a:stretch>
            <a:fillRect/>
          </a:stretch>
        </p:blipFill>
        <p:spPr bwMode="auto">
          <a:xfrm>
            <a:off x="1043608" y="1340768"/>
            <a:ext cx="7272808" cy="51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eaLnBrk="1" hangingPunct="1"/>
            <a:r>
              <a:rPr lang="en-US" altLang="ru-RU" smtClean="0"/>
              <a:t>http://www.fipi.ru/</a:t>
            </a:r>
            <a:endParaRPr lang="ru-RU" altLang="ru-RU" smtClean="0"/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44" t="7500" r="7845" b="5000"/>
          <a:stretch>
            <a:fillRect/>
          </a:stretch>
        </p:blipFill>
        <p:spPr>
          <a:xfrm>
            <a:off x="149225" y="1196975"/>
            <a:ext cx="8985250" cy="5661025"/>
          </a:xfrm>
        </p:spPr>
      </p:pic>
    </p:spTree>
    <p:extLst>
      <p:ext uri="{BB962C8B-B14F-4D97-AF65-F5344CB8AC3E}">
        <p14:creationId xmlns="" xmlns:p14="http://schemas.microsoft.com/office/powerpoint/2010/main" val="32380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Октябрь 2017г.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родительское </a:t>
            </a:r>
            <a:r>
              <a:rPr lang="ru-RU" sz="4000" dirty="0">
                <a:solidFill>
                  <a:srgbClr val="002060"/>
                </a:solidFill>
              </a:rPr>
              <a:t>интернет-собрание «Государственная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итоговая аттестация в 2017 году»</a:t>
            </a:r>
          </a:p>
        </p:txBody>
      </p:sp>
    </p:spTree>
    <p:extLst>
      <p:ext uri="{BB962C8B-B14F-4D97-AF65-F5344CB8AC3E}">
        <p14:creationId xmlns="" xmlns:p14="http://schemas.microsoft.com/office/powerpoint/2010/main" val="203477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15 октября </a:t>
            </a:r>
            <a:r>
              <a:rPr lang="ru-RU" b="1" dirty="0" smtClean="0">
                <a:solidFill>
                  <a:srgbClr val="002060"/>
                </a:solidFill>
              </a:rPr>
              <a:t>2017года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7638"/>
            <a:ext cx="8784976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– </a:t>
            </a:r>
            <a:r>
              <a:rPr lang="ru-RU" sz="4000" b="1" dirty="0">
                <a:solidFill>
                  <a:srgbClr val="FF0000"/>
                </a:solidFill>
              </a:rPr>
              <a:t>проведение единого общегородского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Дня открытых 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дверей в образовательных учреждениях для родителей по вопросам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организации итоговой аттестации в 2017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199575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888" y="1483562"/>
            <a:ext cx="8167584" cy="482575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Приказ Министерства образования и науки Российской Федерации от 05.08.2014 г. №923 "О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образования и науки Российской Федерации от 26 декабря 2013 г. N 1400»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Об установлении минимального количества баллов ЕГЭ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    Письмо Министерства образования и науки Российской          Федерации от 22.09.2014 г. №АК-3029/05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О направлении документов по проведению итогового сочинения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    Письмо Федеральной службы по надзору в сфере образования и науки от 01.10.2014 г. №02-651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3851"/>
            <a:ext cx="2347163" cy="1066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74638"/>
            <a:ext cx="1493649" cy="1036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0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ФОН-1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1"/>
          <a:stretch>
            <a:fillRect/>
          </a:stretch>
        </p:blipFill>
        <p:spPr bwMode="auto">
          <a:xfrm>
            <a:off x="0" y="304794"/>
            <a:ext cx="9144000" cy="65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981075"/>
            <a:ext cx="8785225" cy="5032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Формы   ГИА</a:t>
            </a: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900113" y="2636838"/>
            <a:ext cx="180022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  <a:cs typeface="Arial" charset="0"/>
              </a:rPr>
              <a:t>ОГЭ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6227763" y="2708275"/>
            <a:ext cx="1800225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charset="0"/>
                <a:cs typeface="Arial" charset="0"/>
              </a:rPr>
              <a:t>ГВЭ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3059113" y="1557338"/>
            <a:ext cx="31686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Государственная 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итоговая аттестация</a:t>
            </a:r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 flipH="1">
            <a:off x="2411413" y="2205038"/>
            <a:ext cx="1366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5148263" y="2205038"/>
            <a:ext cx="12969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468313" y="3357563"/>
            <a:ext cx="3743325" cy="129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Контрольные измерительные 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материалы (КИМ) -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комплексы заданий 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стандартизированной формы</a:t>
            </a: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5003800" y="3429000"/>
            <a:ext cx="3600450" cy="1081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Письменные и устные экзамены 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с использованием текстов, тем, </a:t>
            </a:r>
          </a:p>
          <a:p>
            <a:pPr algn="ctr">
              <a:defRPr/>
            </a:pPr>
            <a:r>
              <a:rPr lang="ru-RU" dirty="0">
                <a:latin typeface="Arial" charset="0"/>
                <a:cs typeface="Arial" charset="0"/>
              </a:rPr>
              <a:t>заданий, билетов</a:t>
            </a: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1692275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1619250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>
            <a:off x="7164388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32" name="Rectangle 20"/>
          <p:cNvSpPr>
            <a:spLocks noChangeArrowheads="1"/>
          </p:cNvSpPr>
          <p:nvPr/>
        </p:nvSpPr>
        <p:spPr bwMode="auto">
          <a:xfrm>
            <a:off x="468313" y="4941888"/>
            <a:ext cx="3671887" cy="172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- для обучающихся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образовательных организаций;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- для лиц, освоивших ОП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ООО в форме семейного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образования и допущенных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в текущем году к ГИА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18133" name="Rectangle 21"/>
          <p:cNvSpPr>
            <a:spLocks noChangeArrowheads="1"/>
          </p:cNvSpPr>
          <p:nvPr/>
        </p:nvSpPr>
        <p:spPr bwMode="auto">
          <a:xfrm>
            <a:off x="4859338" y="4797425"/>
            <a:ext cx="4033837" cy="177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- для обучающихся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специальных учебно-воспитательных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учреждений закрытого типа;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- обучающихся образовательных</a:t>
            </a:r>
            <a:br>
              <a:rPr lang="ru-RU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организаций за пределами РФ;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- обучающихся с ОВЗ, инвалидов</a:t>
            </a:r>
          </a:p>
        </p:txBody>
      </p:sp>
      <p:sp>
        <p:nvSpPr>
          <p:cNvPr id="9232" name="Line 22"/>
          <p:cNvSpPr>
            <a:spLocks noChangeShapeType="1"/>
          </p:cNvSpPr>
          <p:nvPr/>
        </p:nvSpPr>
        <p:spPr bwMode="auto">
          <a:xfrm>
            <a:off x="1619250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Line 23"/>
          <p:cNvSpPr>
            <a:spLocks noChangeShapeType="1"/>
          </p:cNvSpPr>
          <p:nvPr/>
        </p:nvSpPr>
        <p:spPr bwMode="auto">
          <a:xfrm>
            <a:off x="7235825" y="45085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4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8" y="304794"/>
            <a:ext cx="14906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8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ГИА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обязательные экзамены </a:t>
            </a:r>
            <a:r>
              <a:rPr lang="ru-RU" dirty="0">
                <a:solidFill>
                  <a:srgbClr val="002060"/>
                </a:solidFill>
              </a:rPr>
              <a:t>по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русскому языку и математике;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экзамены по выбору по двум учебным предметам (</a:t>
            </a:r>
            <a:r>
              <a:rPr lang="ru-RU" i="1" dirty="0">
                <a:solidFill>
                  <a:srgbClr val="002060"/>
                </a:solidFill>
              </a:rPr>
              <a:t>физика, химия, биология, литература, география, история, обществознание, иностранные языки (английский, французский, немецкий и испанский языки), информатика и информационно-коммуникационные технологии (ИКТ</a:t>
            </a:r>
            <a:r>
              <a:rPr lang="ru-RU" i="1" dirty="0" smtClean="0">
                <a:solidFill>
                  <a:srgbClr val="002060"/>
                </a:solidFill>
              </a:rPr>
              <a:t>)).</a:t>
            </a:r>
          </a:p>
          <a:p>
            <a:pPr>
              <a:buFontTx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К  ГИА допускаются </a:t>
            </a:r>
            <a:r>
              <a:rPr lang="ru-RU" b="1" dirty="0" smtClean="0">
                <a:solidFill>
                  <a:srgbClr val="002060"/>
                </a:solidFill>
              </a:rPr>
              <a:t>обучающиеся не </a:t>
            </a:r>
            <a:r>
              <a:rPr lang="ru-RU" b="1" dirty="0">
                <a:solidFill>
                  <a:srgbClr val="002060"/>
                </a:solidFill>
              </a:rPr>
              <a:t>имеющие академической </a:t>
            </a:r>
            <a:r>
              <a:rPr lang="ru-RU" b="1" dirty="0" smtClean="0">
                <a:solidFill>
                  <a:srgbClr val="002060"/>
                </a:solidFill>
              </a:rPr>
              <a:t>задолженности и в </a:t>
            </a:r>
            <a:r>
              <a:rPr lang="ru-RU" b="1" dirty="0">
                <a:solidFill>
                  <a:srgbClr val="002060"/>
                </a:solidFill>
              </a:rPr>
              <a:t>полном объеме выполнившие учебный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i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6148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62" y="381000"/>
            <a:ext cx="14906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66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 том числе: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экзамен по физике проводится с экспериментальной частью;</a:t>
            </a: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экзамены по иностранным языкам проводятся с устной частью;</a:t>
            </a: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экзамен по информатике и ИКТ проводится с использованием персональных компьютеров;</a:t>
            </a: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Химия – Экспериментальная часть</a:t>
            </a:r>
            <a:r>
              <a:rPr lang="ru-RU" altLang="ru-RU" b="1" dirty="0" smtClean="0">
                <a:solidFill>
                  <a:srgbClr val="FF0000"/>
                </a:solidFill>
              </a:rPr>
              <a:t>????</a:t>
            </a:r>
          </a:p>
        </p:txBody>
      </p:sp>
    </p:spTree>
    <p:extLst>
      <p:ext uri="{BB962C8B-B14F-4D97-AF65-F5344CB8AC3E}">
        <p14:creationId xmlns="" xmlns:p14="http://schemas.microsoft.com/office/powerpoint/2010/main" val="16845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30" y="332656"/>
            <a:ext cx="14906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323850" y="1773238"/>
            <a:ext cx="83518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altLang="ru-RU" sz="3600" b="1" dirty="0">
                <a:latin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2017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году</a:t>
            </a:r>
            <a:r>
              <a:rPr lang="ru-RU" altLang="ru-RU" sz="3600" b="1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3600" b="1" dirty="0">
                <a:latin typeface="Times New Roman" panose="02020603050405020304" pitchFamily="18" charset="0"/>
              </a:rPr>
              <a:t>	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результаты экзаменов по выбору 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влияют</a:t>
            </a:r>
            <a:r>
              <a:rPr lang="ru-RU" altLang="ru-RU" sz="3600" b="1" dirty="0"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 получение аттестата об основном общем образовании.</a:t>
            </a:r>
          </a:p>
          <a:p>
            <a:pPr algn="ctr"/>
            <a:endParaRPr lang="ru-RU" altLang="ru-RU" sz="3600" b="1" dirty="0">
              <a:latin typeface="Times New Roman" panose="02020603050405020304" pitchFamily="18" charset="0"/>
            </a:endParaRPr>
          </a:p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Добровольность</a:t>
            </a:r>
            <a:r>
              <a:rPr lang="ru-RU" altLang="ru-RU" sz="3600" b="1" dirty="0"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выбора экзаменов.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641"/>
            <a:ext cx="79205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ГИА – 9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332656"/>
            <a:ext cx="14906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56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567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Заявление на ГИА - 9 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подается в образовательную организацию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50825" y="1773238"/>
            <a:ext cx="871378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</a:rPr>
              <a:t>Заявление подается по форме</a:t>
            </a:r>
          </a:p>
          <a:p>
            <a:pPr algn="just"/>
            <a:r>
              <a:rPr lang="ru-RU" altLang="ru-RU" sz="2400" b="1">
                <a:solidFill>
                  <a:srgbClr val="002060"/>
                </a:solidFill>
              </a:rPr>
              <a:t>обучающимся лично на основании документа, удостоверяющего его личность</a:t>
            </a:r>
          </a:p>
          <a:p>
            <a:r>
              <a:rPr lang="ru-RU" altLang="ru-RU" sz="2400" b="1">
                <a:solidFill>
                  <a:srgbClr val="002060"/>
                </a:solidFill>
              </a:rPr>
              <a:t>или</a:t>
            </a:r>
          </a:p>
          <a:p>
            <a:pPr algn="just"/>
            <a:r>
              <a:rPr lang="ru-RU" altLang="ru-RU" sz="2400" b="1">
                <a:solidFill>
                  <a:srgbClr val="002060"/>
                </a:solidFill>
              </a:rPr>
              <a:t>родителями (законными представителями) на основании документа, удостоверяющего их личность,</a:t>
            </a:r>
          </a:p>
          <a:p>
            <a:r>
              <a:rPr lang="ru-RU" altLang="ru-RU" sz="2400" b="1">
                <a:solidFill>
                  <a:srgbClr val="002060"/>
                </a:solidFill>
              </a:rPr>
              <a:t>или</a:t>
            </a:r>
          </a:p>
          <a:p>
            <a:pPr algn="just"/>
            <a:r>
              <a:rPr lang="ru-RU" altLang="ru-RU" sz="2400" b="1">
                <a:solidFill>
                  <a:srgbClr val="002060"/>
                </a:solidFill>
              </a:rPr>
              <a:t>или уполномоченными лицами на основании документа, удостоверяющего их личность, и оформленной в установленном порядке доверенности.</a:t>
            </a:r>
          </a:p>
          <a:p>
            <a:r>
              <a:rPr lang="ru-RU" altLang="ru-RU" sz="2400" b="1">
                <a:solidFill>
                  <a:srgbClr val="002060"/>
                </a:solidFill>
              </a:rPr>
              <a:t>В заявлении указываются: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rgbClr val="002060"/>
                </a:solidFill>
              </a:rPr>
              <a:t>  форма ГИА;</a:t>
            </a:r>
          </a:p>
          <a:p>
            <a:pPr algn="just">
              <a:buFontTx/>
              <a:buChar char="•"/>
            </a:pPr>
            <a:r>
              <a:rPr lang="ru-RU" altLang="ru-RU" sz="2400" b="1">
                <a:solidFill>
                  <a:srgbClr val="002060"/>
                </a:solidFill>
              </a:rPr>
              <a:t>  выбранные учебные предметы</a:t>
            </a:r>
          </a:p>
        </p:txBody>
      </p:sp>
      <p:pic>
        <p:nvPicPr>
          <p:cNvPr id="10244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906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10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876939"/>
          </a:xfrm>
        </p:spPr>
        <p:txBody>
          <a:bodyPr>
            <a:normAutofit/>
          </a:bodyPr>
          <a:lstStyle/>
          <a:p>
            <a:pPr algn="ctr"/>
            <a:r>
              <a:rPr lang="ru-RU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2151576"/>
            <a:ext cx="8287856" cy="43017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07.12.2016г</a:t>
            </a:r>
            <a:r>
              <a:rPr lang="ru-RU" sz="2400" b="1" dirty="0">
                <a:solidFill>
                  <a:srgbClr val="002060"/>
                </a:solidFill>
              </a:rPr>
              <a:t>. проводится итоговое сочинение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(3,5 часа), которое является допуском для сдачи ЕГЭ;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Результатом итогового сочинения  является "зачет" или "незачет» 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Изложение вправе писать обучающиеся с ограниченными возможностями здоровья и дети-инвалиды;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Заявление от </a:t>
            </a:r>
            <a:r>
              <a:rPr lang="ru-RU" sz="2400" b="1" dirty="0" smtClean="0">
                <a:solidFill>
                  <a:srgbClr val="002060"/>
                </a:solidFill>
              </a:rPr>
              <a:t>родителей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001" y="274638"/>
            <a:ext cx="2623839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46983"/>
            <a:ext cx="1487553" cy="1036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9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</TotalTime>
  <Words>1086</Words>
  <Application>Microsoft Office PowerPoint</Application>
  <PresentationFormat>Экран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Сопровождение выпускников 2017 года на государственной итоговой аттестации</vt:lpstr>
      <vt:lpstr> ГИА – 9 Нормативное  обеспечение</vt:lpstr>
      <vt:lpstr>Нормативно-правовая база </vt:lpstr>
      <vt:lpstr>Формы   ГИА</vt:lpstr>
      <vt:lpstr>ГИА – 9 </vt:lpstr>
      <vt:lpstr>в том числе:</vt:lpstr>
      <vt:lpstr>Слайд 7</vt:lpstr>
      <vt:lpstr>Слайд 8</vt:lpstr>
      <vt:lpstr>Итоговое сочинение</vt:lpstr>
      <vt:lpstr>ГИА – 11 </vt:lpstr>
      <vt:lpstr>Изменения в ЕГЭ</vt:lpstr>
      <vt:lpstr>Изменения в ЕГЭ</vt:lpstr>
      <vt:lpstr>Изменения в ЕГЭ</vt:lpstr>
      <vt:lpstr>Изменения в ЕГЭ</vt:lpstr>
      <vt:lpstr>   Для участников ГИА с ограниченными возможностями здоровья   </vt:lpstr>
      <vt:lpstr>  Распоряжение Комитета по образованию от 09.12.2013 N2876-р</vt:lpstr>
      <vt:lpstr>Общественные наблюдатели на ГИА</vt:lpstr>
      <vt:lpstr>Чем пользоваться на экзаменах</vt:lpstr>
      <vt:lpstr>Слайд 19</vt:lpstr>
      <vt:lpstr>http://www.ege.spb.ru </vt:lpstr>
      <vt:lpstr>http://ege.edu.ru/</vt:lpstr>
      <vt:lpstr>http://gia.edu.ru/</vt:lpstr>
      <vt:lpstr>http://www.ege.spb.ru </vt:lpstr>
      <vt:lpstr>http://www.ege.spb.ru </vt:lpstr>
      <vt:lpstr>http://www.fipi.ru/</vt:lpstr>
      <vt:lpstr>Октябрь 2017г.</vt:lpstr>
      <vt:lpstr>15 октября 2017года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выпускников 2016 года на государственной итоговой аттестации</dc:title>
  <dc:creator>Семён Шеховцов</dc:creator>
  <cp:lastModifiedBy>t.a.shekhovtsova</cp:lastModifiedBy>
  <cp:revision>14</cp:revision>
  <dcterms:created xsi:type="dcterms:W3CDTF">2016-05-15T18:16:46Z</dcterms:created>
  <dcterms:modified xsi:type="dcterms:W3CDTF">2016-09-22T07:12:14Z</dcterms:modified>
</cp:coreProperties>
</file>