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57" r:id="rId5"/>
    <p:sldId id="277" r:id="rId6"/>
    <p:sldId id="258" r:id="rId7"/>
    <p:sldId id="267" r:id="rId8"/>
    <p:sldId id="268" r:id="rId9"/>
    <p:sldId id="261" r:id="rId10"/>
    <p:sldId id="266" r:id="rId11"/>
    <p:sldId id="262" r:id="rId12"/>
    <p:sldId id="263" r:id="rId13"/>
    <p:sldId id="264" r:id="rId14"/>
    <p:sldId id="259" r:id="rId15"/>
    <p:sldId id="276" r:id="rId16"/>
    <p:sldId id="26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C1C8A63-E28C-4759-8F1A-CF20E3653F9D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C4A0C6-E9BB-4943-87D1-238CEA08BE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128792" cy="3816424"/>
          </a:xfrm>
        </p:spPr>
        <p:txBody>
          <a:bodyPr>
            <a:normAutofit fontScale="90000"/>
          </a:bodyPr>
          <a:lstStyle/>
          <a:p>
            <a:r>
              <a:rPr lang="ru-RU" smtClean="0"/>
              <a:t>Ботаника.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Систематика:</a:t>
            </a:r>
            <a:br>
              <a:rPr lang="ru-RU" dirty="0" smtClean="0"/>
            </a:br>
            <a:r>
              <a:rPr lang="ru-RU" dirty="0" smtClean="0"/>
              <a:t>Вид – род – семейства –порядок – класс – отдел –царство.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509120"/>
            <a:ext cx="4752528" cy="100811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Строение  растений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761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Жилкование листа.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548680"/>
            <a:ext cx="6984776" cy="4752528"/>
          </a:xfrm>
        </p:spPr>
      </p:pic>
    </p:spTree>
    <p:extLst>
      <p:ext uri="{BB962C8B-B14F-4D97-AF65-F5344CB8AC3E}">
        <p14:creationId xmlns:p14="http://schemas.microsoft.com/office/powerpoint/2010/main" xmlns="" val="4280480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648072"/>
          </a:xfrm>
        </p:spPr>
        <p:txBody>
          <a:bodyPr/>
          <a:lstStyle/>
          <a:p>
            <a:r>
              <a:rPr lang="ru-RU" dirty="0" smtClean="0"/>
              <a:t>Листорасположение.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548680"/>
            <a:ext cx="7704856" cy="5184576"/>
          </a:xfrm>
        </p:spPr>
      </p:pic>
    </p:spTree>
    <p:extLst>
      <p:ext uri="{BB962C8B-B14F-4D97-AF65-F5344CB8AC3E}">
        <p14:creationId xmlns:p14="http://schemas.microsoft.com/office/powerpoint/2010/main" xmlns="" val="831669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8424936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885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79928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963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5898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цветка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530225"/>
            <a:ext cx="7272808" cy="4914999"/>
          </a:xfrm>
        </p:spPr>
      </p:pic>
    </p:spTree>
    <p:extLst>
      <p:ext uri="{BB962C8B-B14F-4D97-AF65-F5344CB8AC3E}">
        <p14:creationId xmlns:p14="http://schemas.microsoft.com/office/powerpoint/2010/main" xmlns="" val="1170721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Двойное оплодотворение цветковых растений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76672"/>
            <a:ext cx="7704856" cy="4968552"/>
          </a:xfrm>
        </p:spPr>
      </p:pic>
    </p:spTree>
    <p:extLst>
      <p:ext uri="{BB962C8B-B14F-4D97-AF65-F5344CB8AC3E}">
        <p14:creationId xmlns:p14="http://schemas.microsoft.com/office/powerpoint/2010/main" xmlns="" val="4083585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01208"/>
            <a:ext cx="8183880" cy="1152128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Соцветия-группа из нескольких цветков, расположенных на одном цветочном столбе или цветоножке.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76673"/>
            <a:ext cx="7776864" cy="4752528"/>
          </a:xfrm>
        </p:spPr>
      </p:pic>
    </p:spTree>
    <p:extLst>
      <p:ext uri="{BB962C8B-B14F-4D97-AF65-F5344CB8AC3E}">
        <p14:creationId xmlns:p14="http://schemas.microsoft.com/office/powerpoint/2010/main" xmlns="" val="43591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соцветий.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9170886"/>
              </p:ext>
            </p:extLst>
          </p:nvPr>
        </p:nvGraphicFramePr>
        <p:xfrm>
          <a:off x="503238" y="530225"/>
          <a:ext cx="8183562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474"/>
                <a:gridCol w="4536504"/>
                <a:gridCol w="21705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строения.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Простые соцветия</a:t>
                      </a:r>
                    </a:p>
                    <a:p>
                      <a:r>
                        <a:rPr lang="ru-RU" dirty="0" smtClean="0"/>
                        <a:t>Кисть.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От главной оси  на цветоножках отходят одиночные цветки.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Ландыш, все крестоцветные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Колос.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 одной оси несколько</a:t>
                      </a:r>
                      <a:r>
                        <a:rPr lang="ru-RU" baseline="0" dirty="0" smtClean="0"/>
                        <a:t> сидячих цветков.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Подорожник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Зонтик.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Цветоножки выходят из вершины оси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Вишня, примула,</a:t>
                      </a:r>
                    </a:p>
                    <a:p>
                      <a:r>
                        <a:rPr lang="ru-RU" dirty="0" smtClean="0"/>
                        <a:t>женьшень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Корзинка.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Сидячие цветки на разросшемся плоском ложе соцветия.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Одуванчик,</a:t>
                      </a:r>
                    </a:p>
                    <a:p>
                      <a:r>
                        <a:rPr lang="ru-RU" dirty="0" smtClean="0"/>
                        <a:t>сложноцветные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Головка.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Сидячие цветки на разросшейся круглой оси соцветия.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Клевер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Початок.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Сидячие цветки на разросшейся удлиненной оси соцветия.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Кукуруза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445224"/>
            <a:ext cx="2016224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3" y="116632"/>
            <a:ext cx="2123722" cy="129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5517232"/>
            <a:ext cx="2088232" cy="1296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1" y="5517232"/>
            <a:ext cx="1800201" cy="1340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5373216"/>
            <a:ext cx="190769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0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3189496"/>
              </p:ext>
            </p:extLst>
          </p:nvPr>
        </p:nvGraphicFramePr>
        <p:xfrm>
          <a:off x="683568" y="548680"/>
          <a:ext cx="7776864" cy="3319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3728640"/>
                <a:gridCol w="2016224"/>
              </a:tblGrid>
              <a:tr h="576064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i="1" dirty="0" smtClean="0"/>
                        <a:t>Сложные</a:t>
                      </a:r>
                    </a:p>
                    <a:p>
                      <a:r>
                        <a:rPr lang="ru-RU" b="1" i="1" dirty="0" smtClean="0"/>
                        <a:t>соцветия:</a:t>
                      </a:r>
                    </a:p>
                    <a:p>
                      <a:r>
                        <a:rPr lang="ru-RU" b="0" i="0" dirty="0" smtClean="0"/>
                        <a:t>Метелка</a:t>
                      </a:r>
                      <a:endParaRPr lang="ru-RU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Несколько кистей на общем стебельке.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Сирень,</a:t>
                      </a:r>
                      <a:r>
                        <a:rPr lang="ru-RU" baseline="0" dirty="0" smtClean="0"/>
                        <a:t> овес, рябина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Сложный </a:t>
                      </a:r>
                    </a:p>
                    <a:p>
                      <a:r>
                        <a:rPr lang="ru-RU" dirty="0" smtClean="0"/>
                        <a:t>колос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Несколько простых колосьев на общей оси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Пшеница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Сложный</a:t>
                      </a:r>
                    </a:p>
                    <a:p>
                      <a:r>
                        <a:rPr lang="ru-RU" dirty="0" smtClean="0"/>
                        <a:t>зонтик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Несколько простых зонтиков из вершины общей оси.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Морковь, петрушка,</a:t>
                      </a:r>
                    </a:p>
                    <a:p>
                      <a:r>
                        <a:rPr lang="ru-RU" smtClean="0"/>
                        <a:t>тысячелистник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933056"/>
            <a:ext cx="2016224" cy="2373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3645024"/>
            <a:ext cx="1944216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3933056"/>
            <a:ext cx="2016224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861048"/>
            <a:ext cx="2160240" cy="213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269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0648"/>
            <a:ext cx="818388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Плоды сухие </a:t>
            </a:r>
            <a:r>
              <a:rPr lang="ru-RU" dirty="0" err="1" smtClean="0"/>
              <a:t>односеменные</a:t>
            </a:r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615098"/>
              </p:ext>
            </p:extLst>
          </p:nvPr>
        </p:nvGraphicFramePr>
        <p:xfrm>
          <a:off x="611560" y="764704"/>
          <a:ext cx="8136903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4320480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плода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Зерновка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Кожистый околоплодник срастается с семенем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Овес, рис, пырей.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Семянка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Кожистый околоплодник не срастается с семенем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Подсолнечник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Орех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Околоплодник деревянистый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Дуб, орешник.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Крылатка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Семянки и орешки с крыловидным выростом.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Клен, ясень, береза.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328" y="3645024"/>
            <a:ext cx="144016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501008"/>
            <a:ext cx="136815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3861048"/>
            <a:ext cx="1296144" cy="2088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005064"/>
            <a:ext cx="1728192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717032"/>
            <a:ext cx="1821954" cy="1656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454564"/>
            <a:ext cx="1584176" cy="21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0165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344" y="620688"/>
            <a:ext cx="4535704" cy="720080"/>
          </a:xfrm>
        </p:spPr>
        <p:txBody>
          <a:bodyPr/>
          <a:lstStyle/>
          <a:p>
            <a:r>
              <a:rPr lang="ru-RU" dirty="0" smtClean="0"/>
              <a:t>Органы растения.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68344" y="1700808"/>
            <a:ext cx="8183880" cy="43443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Корень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Стебель.    Лист.     Почки.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Цветок.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Плоды с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семенами.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Вегетативные органы.                       Генеративные</a:t>
            </a:r>
          </a:p>
          <a:p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органы.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259632" y="134076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</p:cNvCxnSpPr>
          <p:nvPr/>
        </p:nvCxnSpPr>
        <p:spPr>
          <a:xfrm flipH="1">
            <a:off x="2627784" y="1340768"/>
            <a:ext cx="10841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91880" y="1340768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283968" y="1268760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860032" y="1268760"/>
            <a:ext cx="259228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860032" y="1340768"/>
            <a:ext cx="259228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9690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864096"/>
          </a:xfrm>
        </p:spPr>
        <p:txBody>
          <a:bodyPr/>
          <a:lstStyle/>
          <a:p>
            <a:r>
              <a:rPr lang="ru-RU" dirty="0" smtClean="0"/>
              <a:t>Плоды сухие </a:t>
            </a:r>
            <a:r>
              <a:rPr lang="ru-RU" dirty="0" err="1" smtClean="0"/>
              <a:t>многосеменные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0812666"/>
              </p:ext>
            </p:extLst>
          </p:nvPr>
        </p:nvGraphicFramePr>
        <p:xfrm>
          <a:off x="539553" y="1397000"/>
          <a:ext cx="806489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4536504"/>
                <a:gridCol w="1800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плода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Плод из двух створок к которым прикрепляются семена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Горох, бобы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Стручок и </a:t>
                      </a:r>
                      <a:r>
                        <a:rPr lang="ru-RU" dirty="0" err="1" smtClean="0"/>
                        <a:t>стручочек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Плод из двух створок с перегородкой, семена прикреплены к перегородке.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Пастушья сумка</a:t>
                      </a:r>
                      <a:r>
                        <a:rPr lang="ru-RU" smtClean="0"/>
                        <a:t>, капуста.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Коробочка.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Кубышкообразный</a:t>
                      </a:r>
                      <a:r>
                        <a:rPr lang="ru-RU" dirty="0" smtClean="0"/>
                        <a:t> плод, открывающийся крышечкой или отверстиями.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Мак, белена, гвоздика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581128"/>
            <a:ext cx="233797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4581128"/>
            <a:ext cx="2251308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499590"/>
            <a:ext cx="2736304" cy="180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74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Плоды сочные.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4023805"/>
              </p:ext>
            </p:extLst>
          </p:nvPr>
        </p:nvGraphicFramePr>
        <p:xfrm>
          <a:off x="251520" y="836711"/>
          <a:ext cx="8496944" cy="3908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4392488"/>
                <a:gridCol w="1728192"/>
              </a:tblGrid>
              <a:tr h="52560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плода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строения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Примеры</a:t>
                      </a:r>
                      <a:endParaRPr lang="ru-RU" dirty="0"/>
                    </a:p>
                  </a:txBody>
                  <a:tcPr/>
                </a:tc>
              </a:tr>
              <a:tr h="318648">
                <a:tc>
                  <a:txBody>
                    <a:bodyPr/>
                    <a:lstStyle/>
                    <a:p>
                      <a:r>
                        <a:rPr lang="ru-RU" i="1" dirty="0" smtClean="0"/>
                        <a:t>Односемянные:</a:t>
                      </a:r>
                    </a:p>
                    <a:p>
                      <a:r>
                        <a:rPr lang="ru-RU" dirty="0" smtClean="0"/>
                        <a:t>Костянка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Плод с сочной мякотью и одревесневшим внутренним слоем околоплодника – косточкой.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Вишня, персик, миндаль.</a:t>
                      </a:r>
                      <a:endParaRPr lang="ru-RU" dirty="0"/>
                    </a:p>
                  </a:txBody>
                  <a:tcPr/>
                </a:tc>
              </a:tr>
              <a:tr h="318648">
                <a:tc>
                  <a:txBody>
                    <a:bodyPr/>
                    <a:lstStyle/>
                    <a:p>
                      <a:r>
                        <a:rPr lang="ru-RU" b="0" i="1" dirty="0" smtClean="0"/>
                        <a:t>Многосемянные:</a:t>
                      </a:r>
                    </a:p>
                    <a:p>
                      <a:r>
                        <a:rPr lang="ru-RU" b="0" i="1" dirty="0" smtClean="0"/>
                        <a:t>Ягода</a:t>
                      </a:r>
                      <a:endParaRPr lang="ru-RU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Многосемянной плод с мякотью, покрытой тонкой кожицей.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Смородина, томат.</a:t>
                      </a:r>
                      <a:endParaRPr lang="ru-RU" dirty="0"/>
                    </a:p>
                  </a:txBody>
                  <a:tcPr/>
                </a:tc>
              </a:tr>
              <a:tr h="318648">
                <a:tc>
                  <a:txBody>
                    <a:bodyPr/>
                    <a:lstStyle/>
                    <a:p>
                      <a:r>
                        <a:rPr lang="ru-RU" dirty="0" smtClean="0"/>
                        <a:t>Яблоко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Семена лежат в пленчатых сухих камерах.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Айва, груша, яблоня.</a:t>
                      </a:r>
                      <a:endParaRPr lang="ru-RU" dirty="0"/>
                    </a:p>
                  </a:txBody>
                  <a:tcPr/>
                </a:tc>
              </a:tr>
              <a:tr h="318648">
                <a:tc>
                  <a:txBody>
                    <a:bodyPr/>
                    <a:lstStyle/>
                    <a:p>
                      <a:r>
                        <a:rPr lang="ru-RU" dirty="0" smtClean="0"/>
                        <a:t>Тыквина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Семена лежат в сочной мякоти плода, наружный слой околоплодника деревянистый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Огурец,</a:t>
                      </a:r>
                      <a:r>
                        <a:rPr lang="ru-RU" baseline="0" dirty="0" smtClean="0"/>
                        <a:t> арбуз, кабачки.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149080"/>
            <a:ext cx="2016224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5134880"/>
            <a:ext cx="1800200" cy="16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4092" y="4869160"/>
            <a:ext cx="2088232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100392" y="3658716"/>
            <a:ext cx="1043608" cy="3140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2324" y="4725144"/>
            <a:ext cx="2100036" cy="17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34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Строение семян.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912" y="548680"/>
            <a:ext cx="3667125" cy="525658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69" y="476672"/>
            <a:ext cx="3657600" cy="5328592"/>
          </a:xfrm>
        </p:spPr>
      </p:pic>
    </p:spTree>
    <p:extLst>
      <p:ext uri="{BB962C8B-B14F-4D97-AF65-F5344CB8AC3E}">
        <p14:creationId xmlns:p14="http://schemas.microsoft.com/office/powerpoint/2010/main" xmlns="" val="32160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Корень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76672"/>
            <a:ext cx="4854047" cy="511256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980728"/>
            <a:ext cx="338437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325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14352" y="1484784"/>
            <a:ext cx="3931920" cy="396044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Стержневая –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Выражен главный корень.</a:t>
            </a:r>
          </a:p>
          <a:p>
            <a:r>
              <a:rPr lang="ru-RU" dirty="0" smtClean="0"/>
              <a:t>У большинства двудольных растений.</a:t>
            </a:r>
          </a:p>
          <a:p>
            <a:r>
              <a:rPr lang="ru-RU" b="1" i="1" dirty="0" smtClean="0"/>
              <a:t>Мочковатая –</a:t>
            </a:r>
          </a:p>
          <a:p>
            <a:r>
              <a:rPr lang="ru-RU" dirty="0" smtClean="0"/>
              <a:t>Главный корень не выражен.</a:t>
            </a:r>
          </a:p>
          <a:p>
            <a:r>
              <a:rPr lang="ru-RU" dirty="0" smtClean="0"/>
              <a:t>У однодольных растений.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1965960" lvl="8" indent="0">
              <a:buNone/>
            </a:pPr>
            <a:r>
              <a:rPr lang="ru-RU" sz="2800" b="1" dirty="0" smtClean="0"/>
              <a:t>                    </a:t>
            </a:r>
            <a:endParaRPr lang="ru-RU" sz="28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579438"/>
            <a:ext cx="3930650" cy="7921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Типы корневых систем.</a:t>
            </a:r>
            <a:endParaRPr lang="ru-RU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4355976" y="579438"/>
            <a:ext cx="4320480" cy="5225826"/>
          </a:xfrm>
        </p:spPr>
        <p:txBody>
          <a:bodyPr/>
          <a:lstStyle/>
          <a:p>
            <a:r>
              <a:rPr lang="ru-RU" b="1" dirty="0" smtClean="0"/>
              <a:t>Виды корней.</a:t>
            </a:r>
          </a:p>
          <a:p>
            <a:endParaRPr lang="ru-RU" b="1" dirty="0" smtClean="0"/>
          </a:p>
          <a:p>
            <a:r>
              <a:rPr lang="ru-RU" sz="2400" b="1" i="1" dirty="0" smtClean="0"/>
              <a:t>Главный </a:t>
            </a:r>
            <a:r>
              <a:rPr lang="ru-RU" sz="2400" dirty="0" smtClean="0"/>
              <a:t>–вырастает из корешка зародыша семени.</a:t>
            </a:r>
          </a:p>
          <a:p>
            <a:r>
              <a:rPr lang="ru-RU" sz="2400" b="1" i="1" dirty="0" smtClean="0"/>
              <a:t>Боковые </a:t>
            </a:r>
            <a:r>
              <a:rPr lang="ru-RU" sz="2400" dirty="0" smtClean="0"/>
              <a:t>– отрастают от главного корня.</a:t>
            </a:r>
          </a:p>
          <a:p>
            <a:r>
              <a:rPr lang="ru-RU" sz="2400" b="1" i="1" dirty="0" smtClean="0"/>
              <a:t>Придаточные – </a:t>
            </a:r>
            <a:r>
              <a:rPr lang="ru-RU" sz="2400" dirty="0" smtClean="0"/>
              <a:t>отрастают от стебля.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74163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548680"/>
            <a:ext cx="7704856" cy="4608512"/>
          </a:xfrm>
        </p:spPr>
      </p:pic>
    </p:spTree>
    <p:extLst>
      <p:ext uri="{BB962C8B-B14F-4D97-AF65-F5344CB8AC3E}">
        <p14:creationId xmlns:p14="http://schemas.microsoft.com/office/powerpoint/2010/main" xmlns="" val="327583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Побег – стебель с расположенными на нем листьями и почками.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712" y="484114"/>
            <a:ext cx="3888433" cy="51125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48680"/>
            <a:ext cx="3160380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2145" y="2708920"/>
            <a:ext cx="4718328" cy="28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407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17232"/>
            <a:ext cx="8183880" cy="517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Внутреннее строение стебля.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404664"/>
            <a:ext cx="6048671" cy="5184576"/>
          </a:xfrm>
        </p:spPr>
      </p:pic>
    </p:spTree>
    <p:extLst>
      <p:ext uri="{BB962C8B-B14F-4D97-AF65-F5344CB8AC3E}">
        <p14:creationId xmlns:p14="http://schemas.microsoft.com/office/powerpoint/2010/main" xmlns="" val="145128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949280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Внешнее строение листа.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48681"/>
            <a:ext cx="3888431" cy="540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4664"/>
            <a:ext cx="36004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0657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</TotalTime>
  <Words>437</Words>
  <Application>Microsoft Office PowerPoint</Application>
  <PresentationFormat>Экран (4:3)</PresentationFormat>
  <Paragraphs>133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Ботаника.     Систематика: Вид – род – семейства –порядок – класс – отдел –царство.  </vt:lpstr>
      <vt:lpstr>Органы растения.</vt:lpstr>
      <vt:lpstr>Строение семян.</vt:lpstr>
      <vt:lpstr>Корень</vt:lpstr>
      <vt:lpstr>Слайд 5</vt:lpstr>
      <vt:lpstr>Слайд 6</vt:lpstr>
      <vt:lpstr>Побег – стебель с расположенными на нем листьями и почками.</vt:lpstr>
      <vt:lpstr>Внутреннее строение стебля.</vt:lpstr>
      <vt:lpstr>Внешнее строение листа.</vt:lpstr>
      <vt:lpstr>Жилкование листа.</vt:lpstr>
      <vt:lpstr>Листорасположение.</vt:lpstr>
      <vt:lpstr>Слайд 12</vt:lpstr>
      <vt:lpstr>Слайд 13</vt:lpstr>
      <vt:lpstr>Строение цветка</vt:lpstr>
      <vt:lpstr>Двойное оплодотворение цветковых растений</vt:lpstr>
      <vt:lpstr>Соцветия-группа из нескольких цветков, расположенных на одном цветочном столбе или цветоножке.</vt:lpstr>
      <vt:lpstr>Типы соцветий.</vt:lpstr>
      <vt:lpstr>Слайд 18</vt:lpstr>
      <vt:lpstr>Плоды сухие односеменные.</vt:lpstr>
      <vt:lpstr>Плоды сухие многосеменные</vt:lpstr>
      <vt:lpstr>Плоды сочные.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Ботаника</dc:title>
  <dc:creator>Ludmila</dc:creator>
  <cp:lastModifiedBy>l.n.petrova</cp:lastModifiedBy>
  <cp:revision>32</cp:revision>
  <dcterms:created xsi:type="dcterms:W3CDTF">2011-06-16T16:50:53Z</dcterms:created>
  <dcterms:modified xsi:type="dcterms:W3CDTF">2012-10-23T12:08:25Z</dcterms:modified>
</cp:coreProperties>
</file>