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57" r:id="rId20"/>
    <p:sldId id="264" r:id="rId21"/>
    <p:sldId id="258" r:id="rId22"/>
    <p:sldId id="261" r:id="rId23"/>
    <p:sldId id="262" r:id="rId24"/>
    <p:sldId id="263" r:id="rId25"/>
    <p:sldId id="265" r:id="rId26"/>
    <p:sldId id="260" r:id="rId27"/>
    <p:sldId id="266" r:id="rId28"/>
    <p:sldId id="268" r:id="rId29"/>
    <p:sldId id="269" r:id="rId30"/>
    <p:sldId id="270" r:id="rId31"/>
    <p:sldId id="273" r:id="rId32"/>
    <p:sldId id="267" r:id="rId33"/>
    <p:sldId id="259" r:id="rId34"/>
    <p:sldId id="275" r:id="rId35"/>
    <p:sldId id="274" r:id="rId36"/>
    <p:sldId id="276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69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FB32E-75DF-4891-95B0-0442D8F8FF70}" type="datetimeFigureOut">
              <a:rPr lang="en-GB" smtClean="0"/>
              <a:t>02/02/2015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C1DBF-1E28-4E40-9D36-86F07BDBB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4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1DBF-1E28-4E40-9D36-86F07BDBBF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72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33E44-BA36-4381-94CA-55BD9B537CBD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E55A8-983C-4D42-A2EA-B6958ED76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Пусто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1E32E-ACEC-4BDF-9705-28696EDCBCA9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F9E2-2B0A-4A79-B7D4-C984D9FA7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63D25-AB7E-4766-AB9F-0F6FAFFBACB3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D1165-AC60-462D-9B16-5BE387B26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3FA47-1D98-4A8E-A52D-1EB3006AF445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E437A-1BD0-4E72-A1D0-B391DF584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486D-7BC4-48BC-963B-6B25D3A6E74C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4E2C-574F-4923-BD8D-CA1E664DB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D8DD-B998-4400-AA8B-AF6FAE42DDEA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3ECED-A23F-45E9-AC47-A373AF3A1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F717-2549-4EDA-8399-1061E1ECE66E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2B252-5FB1-47B4-B86E-C2318C4C4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F717-2549-4EDA-8399-1061E1ECE66E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2B252-5FB1-47B4-B86E-C2318C4C4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82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A7FB0-5C01-4852-8DE2-EE2FC1ECCA04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F9B3A-249E-469F-ADE4-947DEFAAE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69D3-80D3-48A4-9EC0-F26B07F2B788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282B-F84E-4013-9B67-39D984651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5EDB-F0E5-4B6E-8105-5C875CB0468F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58532-4B8D-4DFB-8BD3-781F4A0E1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84E6-DBE1-444C-BE09-E5DF13285529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0B70-B78F-4BD7-AEDB-554DEFFCD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84E6-DBE1-444C-BE09-E5DF13285529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0B70-B78F-4BD7-AEDB-554DEFFCD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94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1E32E-ACEC-4BDF-9705-28696EDCBCA9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6F9E2-2B0A-4A79-B7D4-C984D9FA7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4C3AAD1-515D-4FFE-9DE4-C6CC0DCB82BE}" type="datetimeFigureOut">
              <a:rPr lang="ru-RU"/>
              <a:pPr>
                <a:defRPr/>
              </a:pPr>
              <a:t>02.02.2015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26E95FE-615F-469A-882F-66EF4999C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50" r:id="rId3"/>
    <p:sldLayoutId id="2147483745" r:id="rId4"/>
    <p:sldLayoutId id="2147483742" r:id="rId5"/>
    <p:sldLayoutId id="2147483741" r:id="rId6"/>
    <p:sldLayoutId id="2147483740" r:id="rId7"/>
    <p:sldLayoutId id="2147483751" r:id="rId8"/>
    <p:sldLayoutId id="2147483746" r:id="rId9"/>
    <p:sldLayoutId id="2147483752" r:id="rId10"/>
    <p:sldLayoutId id="2147483747" r:id="rId11"/>
    <p:sldLayoutId id="2147483748" r:id="rId12"/>
    <p:sldLayoutId id="2147483739" r:id="rId13"/>
    <p:sldLayoutId id="2147483749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eg.ru/upimg/photo/10977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img-fotki.yandex.ru/get/5907/vow-voloshuck.2/0_5e6df_2580f0c4_X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g12.nnm.ru/e/2/6/1/c/3f69b3ee615ee768878df90930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estb.msn.com/i/68/2BAABE86F1E306C926C822CBFBF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52246"/>
            <a:ext cx="5100747" cy="3825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693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/>
              <a:t>Государственное бюджетное образовательное учреждение</a:t>
            </a:r>
            <a:br>
              <a:rPr lang="ru-RU" i="1" dirty="0" smtClean="0"/>
            </a:br>
            <a:r>
              <a:rPr lang="ru-RU" i="1" dirty="0" smtClean="0"/>
              <a:t>Лицей №179 Калининского района</a:t>
            </a:r>
            <a:endParaRPr lang="en-GB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907704" y="1110574"/>
            <a:ext cx="4867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Презентация педагогического опыта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59632" y="1628800"/>
            <a:ext cx="624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Тема: «Духовно-нравственное воспитание – важнейший аспект формирования личности гражданина России»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23813" y="404186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Автор-составитель: </a:t>
            </a:r>
            <a:br>
              <a:rPr lang="ru-RU" dirty="0" smtClean="0"/>
            </a:br>
            <a:r>
              <a:rPr lang="ru-RU" dirty="0" smtClean="0"/>
              <a:t>Кузнецова Галина Сергеевна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781461" y="645492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Январь, 2015 год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821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779912" cy="2834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779912" cy="2834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779910" cy="2834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4076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988840"/>
            <a:ext cx="619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«Я не напрасно беспокоюсь,</a:t>
            </a:r>
            <a:br>
              <a:rPr lang="ru-RU" sz="2800" i="1" dirty="0" smtClean="0"/>
            </a:br>
            <a:r>
              <a:rPr lang="ru-RU" sz="2800" i="1" dirty="0" smtClean="0"/>
              <a:t>Чтоб не забылась та война</a:t>
            </a:r>
            <a:br>
              <a:rPr lang="ru-RU" sz="2800" i="1" dirty="0" smtClean="0"/>
            </a:br>
            <a:r>
              <a:rPr lang="ru-RU" sz="2800" i="1" dirty="0" smtClean="0"/>
              <a:t>Ведь эта память – наша совесть</a:t>
            </a:r>
            <a:br>
              <a:rPr lang="ru-RU" sz="2800" i="1" dirty="0" smtClean="0"/>
            </a:br>
            <a:r>
              <a:rPr lang="ru-RU" sz="2800" i="1" dirty="0" smtClean="0"/>
              <a:t>Она</a:t>
            </a:r>
          </a:p>
          <a:p>
            <a:r>
              <a:rPr lang="ru-RU" sz="2800" i="1" dirty="0"/>
              <a:t>	</a:t>
            </a:r>
            <a:r>
              <a:rPr lang="ru-RU" sz="2800" i="1" dirty="0" smtClean="0"/>
              <a:t>как сила нам нужна»</a:t>
            </a:r>
          </a:p>
          <a:p>
            <a:pPr algn="r"/>
            <a:r>
              <a:rPr lang="ru-RU" sz="2000" i="1" dirty="0" smtClean="0"/>
              <a:t>(Ю. Воронов)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7353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97" y="3284983"/>
            <a:ext cx="3744416" cy="2808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3" y="3284983"/>
            <a:ext cx="3744417" cy="2808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93" y="188640"/>
            <a:ext cx="3873212" cy="290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125" y="616530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«Ценою крови куплена Победа</a:t>
            </a:r>
            <a:br>
              <a:rPr lang="ru-RU" i="1" dirty="0" smtClean="0"/>
            </a:br>
            <a:r>
              <a:rPr lang="ru-RU" i="1" dirty="0" smtClean="0"/>
              <a:t>Пусть это помнит шар земной всегда»</a:t>
            </a: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39807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283968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3429000"/>
            <a:ext cx="428498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348880"/>
            <a:ext cx="69127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«Пусть светит солнце в мирном небе</a:t>
            </a:r>
          </a:p>
          <a:p>
            <a:r>
              <a:rPr lang="ru-RU" sz="2800" i="1" dirty="0" smtClean="0"/>
              <a:t>И не зовет труба в поход</a:t>
            </a:r>
          </a:p>
          <a:p>
            <a:r>
              <a:rPr lang="ru-RU" sz="2800" i="1" dirty="0" smtClean="0"/>
              <a:t>Чтоб только на ученьях</a:t>
            </a:r>
          </a:p>
          <a:p>
            <a:r>
              <a:rPr lang="ru-RU" sz="2800" i="1" dirty="0" smtClean="0"/>
              <a:t>Солдат в атаку шел вперед»</a:t>
            </a:r>
          </a:p>
          <a:p>
            <a:pPr algn="r"/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4367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33446"/>
            <a:ext cx="3995936" cy="3023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573016"/>
            <a:ext cx="3995936" cy="29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3446"/>
            <a:ext cx="4031395" cy="3023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573016"/>
            <a:ext cx="403139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132856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«Мой город больше не в бою.</a:t>
            </a:r>
          </a:p>
          <a:p>
            <a:r>
              <a:rPr lang="ru-RU" sz="2800" i="1" dirty="0" smtClean="0"/>
              <a:t>Он горд победой и бессмертием.</a:t>
            </a:r>
          </a:p>
          <a:p>
            <a:r>
              <a:rPr lang="ru-RU" sz="2800" i="1" dirty="0" smtClean="0"/>
              <a:t>Но боль свою и скорбь свою</a:t>
            </a:r>
          </a:p>
          <a:p>
            <a:r>
              <a:rPr lang="ru-RU" sz="2800" i="1" dirty="0" smtClean="0"/>
              <a:t>Ему не выплакать столетья»</a:t>
            </a:r>
          </a:p>
          <a:p>
            <a:pPr algn="r"/>
            <a:r>
              <a:rPr lang="ru-RU" sz="2000" i="1" dirty="0" smtClean="0"/>
              <a:t>(Ю. Воронов)</a:t>
            </a:r>
          </a:p>
          <a:p>
            <a:pPr algn="r"/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816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4091947" cy="306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cs4122.userapi.com/u4502386/42004557/x_37467fa5.jpg"/>
          <p:cNvPicPr>
            <a:picLocks noChangeAspect="1" noChangeArrowheads="1"/>
          </p:cNvPicPr>
          <p:nvPr/>
        </p:nvPicPr>
        <p:blipFill>
          <a:blip r:embed="rId2"/>
          <a:srcRect t="6773" b="5173"/>
          <a:stretch>
            <a:fillRect/>
          </a:stretch>
        </p:blipFill>
        <p:spPr bwMode="auto">
          <a:xfrm>
            <a:off x="0" y="0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625" y="5715000"/>
            <a:ext cx="621506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Блокада Ленинграда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564904"/>
            <a:ext cx="62318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«Вне памяти, вне традиции и культуры нет личности. Память формирует духовную крепость человека»</a:t>
            </a:r>
          </a:p>
          <a:p>
            <a:pPr algn="r"/>
            <a:r>
              <a:rPr lang="ru-RU" sz="2000" dirty="0" smtClean="0"/>
              <a:t>- В. Белов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000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3" y="142875"/>
            <a:ext cx="8715375" cy="2154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июня 1941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Германия пересекла границы нашей страны. Темп наступления войск составлял 30 км в сутки. Захвату Ленинграда  отводилось особое место. Противник хотел захватить побережье Балтийского моря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уничтожить Балтийский флот.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Тысячи фашистских орудий открыли огонь по нашим пограничным железным дорогам, городам, по местам расположения армий.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Картинка 95 из 1679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000240"/>
            <a:ext cx="2542068" cy="426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Картинка 28 из 1679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57562"/>
            <a:ext cx="4714908" cy="289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50" y="6286500"/>
            <a:ext cx="88582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Стремительно пересекали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границу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сотни фашистских самолётов 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2286000"/>
            <a:ext cx="578643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Превратить город в груды щебня и пепла, уморить его население голодом и физически уничтожить – вот к чему стремились фашисты.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000625"/>
            <a:ext cx="91440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момент установления блокады в городе находилось 2 миллиона 544 тысячи человек, в том числе около 400 тысяч детей. Кроме того, в пригородных районах, то есть тоже в кольце блокады, осталось 343 тысячи человек. В сентябре, когда начались систематические бомбардировки, обстрелы и пожары, многие хотели выехать, но пути уже были отрезаны.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14313"/>
            <a:ext cx="8929688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Враги подошли близко к городу и окружили его , а из окружённого города нельзя выехать ни на поезде, ни на машине. И приехать никто не может. Все пути к Ленинграду на СУШЕ захвачены фашистами.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когда город окружён врагами , это значит ,что он в блокаде.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 В БЛОКАДЕ ! </a:t>
            </a:r>
          </a:p>
        </p:txBody>
      </p:sp>
      <p:pic>
        <p:nvPicPr>
          <p:cNvPr id="22530" name="Picture 2" descr="http://cs5006.userapi.com/u5292878/126429346/z_4f32f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4349612" cy="307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cs5006.userapi.com/u5292878/126429346/z_bc8035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857364"/>
            <a:ext cx="4130948" cy="304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285750"/>
            <a:ext cx="5643562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Небывалый мороз на улице и в домах. Нет угля, не действует паровое отопление, нет дров, нечем топить печи. Сделали ленинградцы железные печурки - времянки, а чем их топить?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Приходилось рубить на дрова столы, стулья, паркет, шкафы. Только одна беда: плохо держит печка тепло.  Закончил топить- опять в комнате холодно, как на улице.</a:t>
            </a:r>
          </a:p>
        </p:txBody>
      </p:sp>
      <p:pic>
        <p:nvPicPr>
          <p:cNvPr id="3" name="Picture 2" descr="http://news.mail.ru/pic/0b/82/252403_source.jpg"/>
          <p:cNvPicPr>
            <a:picLocks noChangeAspect="1" noChangeArrowheads="1"/>
          </p:cNvPicPr>
          <p:nvPr/>
        </p:nvPicPr>
        <p:blipFill>
          <a:blip r:embed="rId2" cstate="print"/>
          <a:srcRect t="-2040" r="13020"/>
          <a:stretch>
            <a:fillRect/>
          </a:stretch>
        </p:blipFill>
        <p:spPr bwMode="auto">
          <a:xfrm>
            <a:off x="5715008" y="214290"/>
            <a:ext cx="3278891" cy="35718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3" y="3857625"/>
            <a:ext cx="4143375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Холодно и темно в комнате. Не горит электричество. Крохотные фитильки коптилок освещают теперь комнаты ленинградцев. В комнатах темно даже днём. Нет стёкол в окнах. Они вылетели от бомбёжек  и обстрелов. Пришлось забить окна фанерой.</a:t>
            </a:r>
            <a:endParaRPr lang="ru-RU" dirty="0">
              <a:latin typeface="+mn-lt"/>
            </a:endParaRPr>
          </a:p>
        </p:txBody>
      </p:sp>
      <p:pic>
        <p:nvPicPr>
          <p:cNvPr id="19460" name="Picture 4" descr="http://cs4338.userapi.com/u5292878/118927222/x_27abd2c2.jpg"/>
          <p:cNvPicPr>
            <a:picLocks noChangeAspect="1" noChangeArrowheads="1"/>
          </p:cNvPicPr>
          <p:nvPr/>
        </p:nvPicPr>
        <p:blipFill>
          <a:blip r:embed="rId3"/>
          <a:srcRect l="6208" r="15563"/>
          <a:stretch>
            <a:fillRect/>
          </a:stretch>
        </p:blipFill>
        <p:spPr bwMode="auto">
          <a:xfrm>
            <a:off x="214282" y="3152775"/>
            <a:ext cx="4500594" cy="370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5357813"/>
            <a:ext cx="87153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и воды в ленинградских квартирах. Замёрз, не работает водопровод. Рано утром тянутся к Неве голодные, замёрзшие ленинградцы. Кто с ведром, кто с кастрюлей, кто с чайником. </a:t>
            </a:r>
          </a:p>
        </p:txBody>
      </p:sp>
      <p:pic>
        <p:nvPicPr>
          <p:cNvPr id="3" name="Picture 2" descr="http://img-fotki.yandex.ru/get/3206/mor-vikt2008.1/0_3e11_43b95bc9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379218" cy="328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8" descr="voda 19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290"/>
            <a:ext cx="3542526" cy="490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5286375"/>
            <a:ext cx="82867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ходят по улицам города автобусы и трамваи. Нет электричества,  нет бензина. Стоит транспорт на улицах с выбитыми стёклами, пробитый осколками бомб и снарядов.</a:t>
            </a:r>
          </a:p>
        </p:txBody>
      </p:sp>
      <p:pic>
        <p:nvPicPr>
          <p:cNvPr id="17410" name="Picture 2" descr="http://cs4862.userapi.com/u5292878/12141019/x_19b0a5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708" y="428604"/>
            <a:ext cx="8365533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5286375"/>
            <a:ext cx="850106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 ноября 1941 года норма выдачи хлеба населению была снижена. Население стало получать самую низкую норму за всё время блокады -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125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граммов хлеба на день.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Ленинграде начался голод. </a:t>
            </a:r>
          </a:p>
        </p:txBody>
      </p:sp>
      <p:pic>
        <p:nvPicPr>
          <p:cNvPr id="25602" name="Picture 2" descr="http://cs10051.userapi.com/u5292878/118927222/x_98154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857784" cy="327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cs96.userapi.com/v96681/142/pOdGTSUlMF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4899" y="285728"/>
            <a:ext cx="3863689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313" y="3643313"/>
            <a:ext cx="47863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10–12% — это мука ржаная обойная, остальное – жмых, шрот, сметки муки с оборудования и пола, выбойка из мешков, пищевая целлюлоза, хвоя.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s128.userapi.com/v128676/a8f/HaKPTWiQ2A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6789076" cy="467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50" y="5286375"/>
            <a:ext cx="83581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эту страшную зиму школы продолжали работать. В классе было холодно, поэтому все сидят в шубах, шапках, рукавицах. После занятий дети отправлялись работать.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5226050"/>
            <a:ext cx="87153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всё- таки голодные, больные ленинградцы не прекращали работы. Они выпускали мины, снаряды, гранаты, ремонтировали танки и орудия. Работы проводились днём  и ночью.  Рабочие не покидали заводских цехов. Подростки и женщины помогали ремонтировать танки, пулемёты, делали гранаты и мины.</a:t>
            </a:r>
          </a:p>
        </p:txBody>
      </p:sp>
      <p:pic>
        <p:nvPicPr>
          <p:cNvPr id="3" name="Picture 2" descr="Картинка 38 из 258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91068" cy="32861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78" name="Picture 2" descr="http://img-fotki.yandex.ru/get/6203/3117162.1cd/0_8358c_f818b07c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500174"/>
            <a:ext cx="465478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3" y="5214938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ноябре 1941 года удалось проложить через Ладожское озеро «Дорогу жизни». По ней в город везли провизию, а из блокадного города эвакуировали людей.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Забыв об отдыхе и сне, больше двух лет, днём и ночью,  водители переправляли  по «Дороге жизни» машины, спасая Ленинград от голодной смерти.</a:t>
            </a:r>
          </a:p>
        </p:txBody>
      </p:sp>
      <p:pic>
        <p:nvPicPr>
          <p:cNvPr id="28676" name="Picture 4" descr="http://cs96.userapi.com/v96681/4c6/tnWsQLFHE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307052" cy="511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5214938"/>
            <a:ext cx="8643937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Работники дорожной службы ежедневно измеряли толщину льда на всём озере.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не все машины доезжали  до берега, многие проваливались под лёд вместе с продуктами.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толщина льда на озере составила 180 мм, на лед  вышли конные обозы…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500063" y="2644775"/>
            <a:ext cx="8215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rbel" pitchFamily="34" charset="0"/>
              </a:rPr>
              <a:t/>
            </a:r>
            <a:br>
              <a:rPr lang="ru-RU">
                <a:latin typeface="Corbel" pitchFamily="34" charset="0"/>
              </a:rPr>
            </a:br>
            <a:endParaRPr lang="ru-RU">
              <a:latin typeface="Corbel" pitchFamily="34" charset="0"/>
            </a:endParaRPr>
          </a:p>
        </p:txBody>
      </p:sp>
      <p:pic>
        <p:nvPicPr>
          <p:cNvPr id="4" name="Picture 7" descr="image"/>
          <p:cNvPicPr>
            <a:picLocks noChangeAspect="1" noChangeArrowheads="1"/>
          </p:cNvPicPr>
          <p:nvPr/>
        </p:nvPicPr>
        <p:blipFill>
          <a:blip r:embed="rId2">
            <a:lum bright="-12000" contrast="-18000"/>
          </a:blip>
          <a:srcRect/>
          <a:stretch>
            <a:fillRect/>
          </a:stretch>
        </p:blipFill>
        <p:spPr bwMode="auto">
          <a:xfrm>
            <a:off x="1071538" y="214290"/>
            <a:ext cx="7079737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692696"/>
            <a:ext cx="379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Патриотическое воспитание</a:t>
            </a:r>
            <a:endParaRPr lang="en-GB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3097" y="1700808"/>
            <a:ext cx="80353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Цели:</a:t>
            </a:r>
          </a:p>
          <a:p>
            <a:endParaRPr lang="ru-RU" sz="1600" b="1" dirty="0"/>
          </a:p>
          <a:p>
            <a:pPr marL="5760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у школьников современного патриотического сознания.</a:t>
            </a:r>
            <a:br>
              <a:rPr lang="ru-RU" dirty="0" smtClean="0"/>
            </a:br>
            <a:endParaRPr lang="ru-RU" dirty="0" smtClean="0"/>
          </a:p>
          <a:p>
            <a:pPr marL="5760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Воспитание человека с широким кругозором, способного воспринимать события в стране, в мире.</a:t>
            </a:r>
            <a:br>
              <a:rPr lang="ru-RU" dirty="0" smtClean="0"/>
            </a:br>
            <a:endParaRPr lang="ru-RU" dirty="0" smtClean="0"/>
          </a:p>
          <a:p>
            <a:pPr marL="5760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Воспитание уважения к великим святыням, к бессмертным ценностям народа, его традициям.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6311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5429250"/>
            <a:ext cx="81438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20624" indent="-38404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годы блокады погибло по разным данным от 400 тыс. до 1 млн.</a:t>
            </a:r>
          </a:p>
          <a:p>
            <a:pPr marL="420624" indent="-38404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человек. Причем только 3% из них от бомбежек, артобстрелов и т.д.,</a:t>
            </a:r>
          </a:p>
          <a:p>
            <a:pPr marL="420624" indent="-38404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остальные 97% от голода.</a:t>
            </a:r>
          </a:p>
        </p:txBody>
      </p:sp>
      <p:pic>
        <p:nvPicPr>
          <p:cNvPr id="3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838482" cy="287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625" y="3143250"/>
            <a:ext cx="33718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 замерзали прямо на улице</a:t>
            </a:r>
          </a:p>
        </p:txBody>
      </p:sp>
      <p:pic>
        <p:nvPicPr>
          <p:cNvPr id="26626" name="Picture 2" descr="http://cs10051.userapi.com/u5292878/118927222/x_d928f9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8821" y="214290"/>
            <a:ext cx="480517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43375" y="3643313"/>
            <a:ext cx="500062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хоронили ленинградцев, погибших от голода, убитых при бомбёжке. Некому было делать гробы, и не было машин, чтобы сразу отвозить их на кладбище. Тела складывали в определённых местах, а потом их увозили.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5226050"/>
            <a:ext cx="87153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27 января 1944 года войска Ленинградского и </a:t>
            </a:r>
            <a:r>
              <a:rPr lang="ru-RU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Волховского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фронтов взломали оборону 18-й немецкой армии, разгромили её основные силы и продвинулись на 60 километров в глубину. Видя реальную угрозу окружения, немцы отступили. С освобождением Пушкина, Гатчины и Чудово блокада Ленинграда была полностью снята. </a:t>
            </a:r>
          </a:p>
        </p:txBody>
      </p:sp>
      <p:pic>
        <p:nvPicPr>
          <p:cNvPr id="3" name="Picture 6" descr="Картинка 171 из 3574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571900" cy="222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5" descr="untitхз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585" y="428604"/>
            <a:ext cx="5292415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214313"/>
            <a:ext cx="8501063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20624" indent="-38404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БЛОКАДА ЛЕНИНГРАДА </a:t>
            </a:r>
          </a:p>
          <a:p>
            <a:pPr marL="420624" indent="-38404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длилась 900 дней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3" y="2714625"/>
            <a:ext cx="85725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Те, кто пережил блокаду, были обычными людьми. Они сумели совершить невозможное - пережить ледяной ад. И не только пережить, но и остаться людьми. Они уходят, и вместе с ними уходит история. От нас зависит, чтобы она не ушла навсегда.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3000" y="1500188"/>
            <a:ext cx="692943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20624" indent="-38404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Героическая оборона Ленинграда - это массовый, </a:t>
            </a:r>
          </a:p>
          <a:p>
            <a:pPr marL="420624" indent="-38404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всенародный подвиг.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75"/>
            <a:ext cx="950118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cs521.userapi.com/u483712/50747604/x_fcec7e28.jpg"/>
          <p:cNvPicPr>
            <a:picLocks noChangeAspect="1" noChangeArrowheads="1"/>
          </p:cNvPicPr>
          <p:nvPr/>
        </p:nvPicPr>
        <p:blipFill>
          <a:blip r:embed="rId2"/>
          <a:srcRect r="820" b="2534"/>
          <a:stretch>
            <a:fillRect/>
          </a:stretch>
        </p:blipFill>
        <p:spPr bwMode="auto">
          <a:xfrm>
            <a:off x="214282" y="214290"/>
            <a:ext cx="8715436" cy="633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75"/>
            <a:ext cx="950118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cs521.userapi.com/u483712/50747604/x_6619bdf0.jpg"/>
          <p:cNvPicPr>
            <a:picLocks noChangeAspect="1" noChangeArrowheads="1"/>
          </p:cNvPicPr>
          <p:nvPr/>
        </p:nvPicPr>
        <p:blipFill>
          <a:blip r:embed="rId2"/>
          <a:srcRect r="1446" b="4598"/>
          <a:stretch>
            <a:fillRect/>
          </a:stretch>
        </p:blipFill>
        <p:spPr bwMode="auto">
          <a:xfrm>
            <a:off x="214282" y="428604"/>
            <a:ext cx="8748143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75"/>
            <a:ext cx="950118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cs797.userapi.com/u483712/50747604/x_fb435fb0.jpg"/>
          <p:cNvPicPr>
            <a:picLocks noChangeAspect="1" noChangeArrowheads="1"/>
          </p:cNvPicPr>
          <p:nvPr/>
        </p:nvPicPr>
        <p:blipFill>
          <a:blip r:embed="rId2"/>
          <a:srcRect b="3030"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cs9310.userapi.com/u483712/50747604/x_52bc3d8a.jpg"/>
          <p:cNvPicPr>
            <a:picLocks noChangeAspect="1" noChangeArrowheads="1"/>
          </p:cNvPicPr>
          <p:nvPr/>
        </p:nvPicPr>
        <p:blipFill>
          <a:blip r:embed="rId2"/>
          <a:srcRect r="1903" b="4119"/>
          <a:stretch>
            <a:fillRect/>
          </a:stretch>
        </p:blipFill>
        <p:spPr bwMode="auto">
          <a:xfrm>
            <a:off x="142844" y="571480"/>
            <a:ext cx="877893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4045" y="692696"/>
            <a:ext cx="3934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«С чего начинается Родина?»</a:t>
            </a:r>
            <a:endParaRPr lang="en-GB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3496685" cy="2330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74" y="1624988"/>
            <a:ext cx="3513507" cy="23338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221089"/>
            <a:ext cx="3496721" cy="2048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22681"/>
          <a:stretch/>
        </p:blipFill>
        <p:spPr>
          <a:xfrm>
            <a:off x="4661874" y="4221088"/>
            <a:ext cx="3513507" cy="20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24744"/>
            <a:ext cx="419366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велика моя земля,</a:t>
            </a:r>
          </a:p>
          <a:p>
            <a:r>
              <a:rPr lang="ru-RU" dirty="0"/>
              <a:t>Как широки ее просторы!</a:t>
            </a:r>
            <a:br>
              <a:rPr lang="ru-RU" dirty="0"/>
            </a:br>
            <a:r>
              <a:rPr lang="ru-RU" dirty="0"/>
              <a:t>Озера, реки и поля</a:t>
            </a:r>
          </a:p>
          <a:p>
            <a:r>
              <a:rPr lang="ru-RU" dirty="0"/>
              <a:t>Леса, и степь, и горы.</a:t>
            </a:r>
          </a:p>
          <a:p>
            <a:endParaRPr lang="ru-RU" dirty="0"/>
          </a:p>
          <a:p>
            <a:r>
              <a:rPr lang="ru-RU" dirty="0"/>
              <a:t>Раскинулась моя страна</a:t>
            </a:r>
          </a:p>
          <a:p>
            <a:r>
              <a:rPr lang="ru-RU" dirty="0"/>
              <a:t>От севера до юга: </a:t>
            </a:r>
            <a:br>
              <a:rPr lang="ru-RU" dirty="0"/>
            </a:br>
            <a:r>
              <a:rPr lang="ru-RU" dirty="0"/>
              <a:t>Когда в одном краю весна,</a:t>
            </a:r>
            <a:br>
              <a:rPr lang="ru-RU" dirty="0"/>
            </a:br>
            <a:r>
              <a:rPr lang="ru-RU" dirty="0"/>
              <a:t>В другом – снега и вьюга.</a:t>
            </a:r>
          </a:p>
          <a:p>
            <a:endParaRPr lang="ru-RU" dirty="0"/>
          </a:p>
          <a:p>
            <a:r>
              <a:rPr lang="ru-RU" dirty="0"/>
              <a:t>Когда глухая ночь у нас</a:t>
            </a:r>
            <a:br>
              <a:rPr lang="ru-RU" dirty="0"/>
            </a:br>
            <a:r>
              <a:rPr lang="ru-RU" dirty="0"/>
              <a:t>Чернеет за оконцем,</a:t>
            </a:r>
          </a:p>
          <a:p>
            <a:r>
              <a:rPr lang="ru-RU" dirty="0"/>
              <a:t>Дальневосточный край в тот час</a:t>
            </a:r>
            <a:br>
              <a:rPr lang="ru-RU" dirty="0"/>
            </a:br>
            <a:r>
              <a:rPr lang="ru-RU" dirty="0"/>
              <a:t>Уже встречает солнце.</a:t>
            </a:r>
          </a:p>
          <a:p>
            <a:pPr algn="r"/>
            <a:r>
              <a:rPr lang="ru-RU" dirty="0"/>
              <a:t/>
            </a:r>
            <a:br>
              <a:rPr lang="ru-RU" dirty="0"/>
            </a:br>
            <a:r>
              <a:rPr lang="ru-RU" dirty="0"/>
              <a:t>(Н. Забила)</a:t>
            </a:r>
          </a:p>
        </p:txBody>
      </p:sp>
    </p:spTree>
    <p:extLst>
      <p:ext uri="{BB962C8B-B14F-4D97-AF65-F5344CB8AC3E}">
        <p14:creationId xmlns:p14="http://schemas.microsoft.com/office/powerpoint/2010/main" val="2334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52736"/>
            <a:ext cx="3456384" cy="216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539"/>
          <a:stretch/>
        </p:blipFill>
        <p:spPr>
          <a:xfrm>
            <a:off x="4942235" y="1052736"/>
            <a:ext cx="3292924" cy="216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06686"/>
            <a:ext cx="3456384" cy="2160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35" y="3806687"/>
            <a:ext cx="3272265" cy="21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244"/>
          <a:stretch/>
        </p:blipFill>
        <p:spPr>
          <a:xfrm>
            <a:off x="899592" y="980728"/>
            <a:ext cx="3402690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573016"/>
            <a:ext cx="3462682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84176"/>
            <a:ext cx="3707904" cy="2780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20072" y="1412776"/>
            <a:ext cx="3264246" cy="43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1052736"/>
            <a:ext cx="41936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Русь моя, люблю твои березы</a:t>
            </a:r>
            <a:br>
              <a:rPr lang="ru-RU" sz="2000" dirty="0" smtClean="0"/>
            </a:br>
            <a:r>
              <a:rPr lang="ru-RU" sz="2000" dirty="0" smtClean="0"/>
              <a:t>С первых лет я с ними жил и рос</a:t>
            </a:r>
            <a:br>
              <a:rPr lang="ru-RU" sz="2000" dirty="0" smtClean="0"/>
            </a:br>
            <a:r>
              <a:rPr lang="ru-RU" sz="2000" dirty="0" smtClean="0"/>
              <a:t>Потому и набегают слезы</a:t>
            </a:r>
            <a:br>
              <a:rPr lang="ru-RU" sz="2000" dirty="0" smtClean="0"/>
            </a:br>
            <a:r>
              <a:rPr lang="ru-RU" sz="2000" dirty="0" smtClean="0"/>
              <a:t>На глаза, отвыкшие от слез.</a:t>
            </a:r>
          </a:p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sz="1200" i="1" dirty="0" smtClean="0"/>
              <a:t>(Н. Рубцов)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7474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060848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«Времена теперь другие</a:t>
            </a:r>
            <a:br>
              <a:rPr lang="ru-RU" sz="2800" i="1" dirty="0" smtClean="0"/>
            </a:br>
            <a:r>
              <a:rPr lang="ru-RU" sz="2800" i="1" dirty="0" smtClean="0"/>
              <a:t>Как и мысли, и дела</a:t>
            </a:r>
            <a:br>
              <a:rPr lang="ru-RU" sz="2800" i="1" dirty="0" smtClean="0"/>
            </a:br>
            <a:r>
              <a:rPr lang="ru-RU" sz="2800" i="1" dirty="0" smtClean="0"/>
              <a:t>Далеко ушла Россия</a:t>
            </a:r>
            <a:br>
              <a:rPr lang="ru-RU" sz="2800" i="1" dirty="0" smtClean="0"/>
            </a:br>
            <a:r>
              <a:rPr lang="ru-RU" sz="2800" i="1" dirty="0" smtClean="0"/>
              <a:t>От страны, какой была.</a:t>
            </a:r>
            <a:br>
              <a:rPr lang="ru-RU" sz="2800" i="1" dirty="0" smtClean="0"/>
            </a:br>
            <a:r>
              <a:rPr lang="ru-RU" sz="2800" i="1" dirty="0" smtClean="0"/>
              <a:t>Но преданья старины забывать </a:t>
            </a:r>
            <a:br>
              <a:rPr lang="ru-RU" sz="2800" i="1" dirty="0" smtClean="0"/>
            </a:br>
            <a:r>
              <a:rPr lang="ru-RU" sz="2800" i="1" dirty="0" smtClean="0"/>
              <a:t>мы не должны»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8070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</TotalTime>
  <Words>964</Words>
  <Application>Microsoft Office PowerPoint</Application>
  <PresentationFormat>On-screen Show (4:3)</PresentationFormat>
  <Paragraphs>89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Corbel</vt:lpstr>
      <vt:lpstr>Times New Roman</vt:lpstr>
      <vt:lpstr>Wingdings</vt:lpstr>
      <vt:lpstr>Wingdings 2</vt:lpstr>
      <vt:lpstr>Wingdings 3</vt:lpstr>
      <vt:lpstr>Модульная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A</cp:lastModifiedBy>
  <cp:revision>83</cp:revision>
  <dcterms:created xsi:type="dcterms:W3CDTF">2013-01-22T08:32:28Z</dcterms:created>
  <dcterms:modified xsi:type="dcterms:W3CDTF">2015-02-02T17:54:07Z</dcterms:modified>
</cp:coreProperties>
</file>