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64" r:id="rId10"/>
    <p:sldId id="269" r:id="rId11"/>
    <p:sldId id="263" r:id="rId12"/>
    <p:sldId id="265" r:id="rId13"/>
    <p:sldId id="270" r:id="rId14"/>
    <p:sldId id="266" r:id="rId15"/>
    <p:sldId id="267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516" autoAdjust="0"/>
  </p:normalViewPr>
  <p:slideViewPr>
    <p:cSldViewPr>
      <p:cViewPr varScale="1">
        <p:scale>
          <a:sx n="31" d="100"/>
          <a:sy n="31" d="100"/>
        </p:scale>
        <p:origin x="-16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36" d="100"/>
          <a:sy n="136" d="100"/>
        </p:scale>
        <p:origin x="-110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Результаты  теста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анкеты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Ты проявляешь большую толерантность</c:v>
                </c:pt>
                <c:pt idx="1">
                  <c:v>Ты не очень толерантен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9.9</c:v>
                </c:pt>
                <c:pt idx="1">
                  <c:v>1.1000000000000001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89A82A-130A-4DDE-888F-91396DD7A26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5193B902-99A8-4BF3-8F0C-3F33D15F74FF}">
      <dgm:prSet phldrT="[Текст]" phldr="1"/>
      <dgm:spPr/>
      <dgm:t>
        <a:bodyPr/>
        <a:lstStyle/>
        <a:p>
          <a:endParaRPr lang="ru-RU" dirty="0"/>
        </a:p>
      </dgm:t>
    </dgm:pt>
    <dgm:pt modelId="{58FC2F3D-3B38-473E-9F75-178E3C89EFCC}" type="parTrans" cxnId="{8D1D421F-6DEE-4097-9714-A99A40F7566F}">
      <dgm:prSet/>
      <dgm:spPr/>
      <dgm:t>
        <a:bodyPr/>
        <a:lstStyle/>
        <a:p>
          <a:endParaRPr lang="ru-RU"/>
        </a:p>
      </dgm:t>
    </dgm:pt>
    <dgm:pt modelId="{D5803307-3601-473F-BFB8-2A163CC6D33C}" type="sibTrans" cxnId="{8D1D421F-6DEE-4097-9714-A99A40F7566F}">
      <dgm:prSet/>
      <dgm:spPr/>
      <dgm:t>
        <a:bodyPr/>
        <a:lstStyle/>
        <a:p>
          <a:endParaRPr lang="ru-RU"/>
        </a:p>
      </dgm:t>
    </dgm:pt>
    <dgm:pt modelId="{9D0D82CB-C99F-4CF9-A182-81AF99115AFC}" type="pres">
      <dgm:prSet presAssocID="{0689A82A-130A-4DDE-888F-91396DD7A268}" presName="Name0" presStyleCnt="0">
        <dgm:presLayoutVars>
          <dgm:chMax/>
          <dgm:chPref/>
          <dgm:dir/>
        </dgm:presLayoutVars>
      </dgm:prSet>
      <dgm:spPr/>
    </dgm:pt>
    <dgm:pt modelId="{0472204B-CC6B-4C46-A2D7-3F9CFEF3B23F}" type="pres">
      <dgm:prSet presAssocID="{5193B902-99A8-4BF3-8F0C-3F33D15F74FF}" presName="composite" presStyleCnt="0">
        <dgm:presLayoutVars>
          <dgm:chMax val="1"/>
          <dgm:chPref val="1"/>
        </dgm:presLayoutVars>
      </dgm:prSet>
      <dgm:spPr/>
    </dgm:pt>
    <dgm:pt modelId="{61567EA8-5459-402C-A67B-B7F4347B2C06}" type="pres">
      <dgm:prSet presAssocID="{5193B902-99A8-4BF3-8F0C-3F33D15F74FF}" presName="Accent" presStyleLbl="trAlignAcc1" presStyleIdx="0" presStyleCnt="1" custScaleX="48356" custScaleY="61838" custLinFactNeighborX="55277" custLinFactNeighborY="-10031">
        <dgm:presLayoutVars>
          <dgm:chMax val="0"/>
          <dgm:chPref val="0"/>
        </dgm:presLayoutVars>
      </dgm:prSet>
      <dgm:spPr/>
    </dgm:pt>
    <dgm:pt modelId="{CF896C4D-B0E7-4824-A133-05E09675E97C}" type="pres">
      <dgm:prSet presAssocID="{5193B902-99A8-4BF3-8F0C-3F33D15F74FF}" presName="Image" presStyleLbl="alignImgPlace1" presStyleIdx="0" presStyleCnt="1" custScaleX="69108" custScaleY="68405" custLinFactNeighborX="-58848" custLinFactNeighborY="-1994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EC31371-2CFE-4191-A026-7530ABBB2097}" type="pres">
      <dgm:prSet presAssocID="{5193B902-99A8-4BF3-8F0C-3F33D15F74FF}" presName="ChildComposite" presStyleCnt="0"/>
      <dgm:spPr/>
    </dgm:pt>
    <dgm:pt modelId="{5A2BEE6E-A20F-4900-BA08-A24C661E3B35}" type="pres">
      <dgm:prSet presAssocID="{5193B902-99A8-4BF3-8F0C-3F33D15F74F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CB95985-3BF9-4789-9E50-C522045B625F}" type="pres">
      <dgm:prSet presAssocID="{5193B902-99A8-4BF3-8F0C-3F33D15F74FF}" presName="Parent" presStyleLbl="revTx" presStyleIdx="0" presStyleCnt="1" custScaleX="72520" custScaleY="51181" custLinFactNeighborX="60193" custLinFactNeighborY="-6529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3D9C2-23B3-476D-B916-B2E7C9E3F6C3}" type="presOf" srcId="{0689A82A-130A-4DDE-888F-91396DD7A268}" destId="{9D0D82CB-C99F-4CF9-A182-81AF99115AFC}" srcOrd="0" destOrd="0" presId="urn:microsoft.com/office/officeart/2008/layout/CaptionedPictures"/>
    <dgm:cxn modelId="{E3F4A07C-B0A5-4EAE-956F-21CDA8685ED3}" type="presOf" srcId="{5193B902-99A8-4BF3-8F0C-3F33D15F74FF}" destId="{1CB95985-3BF9-4789-9E50-C522045B625F}" srcOrd="0" destOrd="0" presId="urn:microsoft.com/office/officeart/2008/layout/CaptionedPictures"/>
    <dgm:cxn modelId="{8D1D421F-6DEE-4097-9714-A99A40F7566F}" srcId="{0689A82A-130A-4DDE-888F-91396DD7A268}" destId="{5193B902-99A8-4BF3-8F0C-3F33D15F74FF}" srcOrd="0" destOrd="0" parTransId="{58FC2F3D-3B38-473E-9F75-178E3C89EFCC}" sibTransId="{D5803307-3601-473F-BFB8-2A163CC6D33C}"/>
    <dgm:cxn modelId="{0EA86977-0A08-4342-BE2D-99F5996D3629}" type="presParOf" srcId="{9D0D82CB-C99F-4CF9-A182-81AF99115AFC}" destId="{0472204B-CC6B-4C46-A2D7-3F9CFEF3B23F}" srcOrd="0" destOrd="0" presId="urn:microsoft.com/office/officeart/2008/layout/CaptionedPictures"/>
    <dgm:cxn modelId="{9283C9C4-6BB7-43F6-B9DC-7145A3A72DE7}" type="presParOf" srcId="{0472204B-CC6B-4C46-A2D7-3F9CFEF3B23F}" destId="{61567EA8-5459-402C-A67B-B7F4347B2C06}" srcOrd="0" destOrd="0" presId="urn:microsoft.com/office/officeart/2008/layout/CaptionedPictures"/>
    <dgm:cxn modelId="{51C00596-FC62-4DED-B43B-29EDD6E7499B}" type="presParOf" srcId="{0472204B-CC6B-4C46-A2D7-3F9CFEF3B23F}" destId="{CF896C4D-B0E7-4824-A133-05E09675E97C}" srcOrd="1" destOrd="0" presId="urn:microsoft.com/office/officeart/2008/layout/CaptionedPictures"/>
    <dgm:cxn modelId="{FBB6FD7C-B2FA-40C2-AB95-F91214F08E77}" type="presParOf" srcId="{0472204B-CC6B-4C46-A2D7-3F9CFEF3B23F}" destId="{9EC31371-2CFE-4191-A026-7530ABBB2097}" srcOrd="2" destOrd="0" presId="urn:microsoft.com/office/officeart/2008/layout/CaptionedPictures"/>
    <dgm:cxn modelId="{C27884A7-6B8C-4369-B416-872AE2578CE0}" type="presParOf" srcId="{9EC31371-2CFE-4191-A026-7530ABBB2097}" destId="{5A2BEE6E-A20F-4900-BA08-A24C661E3B35}" srcOrd="0" destOrd="0" presId="urn:microsoft.com/office/officeart/2008/layout/CaptionedPictures"/>
    <dgm:cxn modelId="{17193436-E5C2-4E62-9789-ED3FDA10456F}" type="presParOf" srcId="{9EC31371-2CFE-4191-A026-7530ABBB2097}" destId="{1CB95985-3BF9-4789-9E50-C522045B625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5E4EBE-AEA8-4FBA-BD96-960F2658168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376168BA-D941-4D9C-BA1C-C8E599D9245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«Толерантность»</a:t>
          </a:r>
          <a:endParaRPr lang="ru-RU" dirty="0">
            <a:solidFill>
              <a:schemeClr val="tx1"/>
            </a:solidFill>
          </a:endParaRPr>
        </a:p>
      </dgm:t>
    </dgm:pt>
    <dgm:pt modelId="{8E2F4031-85F4-4A99-82DD-256C7BDDCCDB}" type="parTrans" cxnId="{B04B655B-F9E7-4664-B908-FEB9FE8479FB}">
      <dgm:prSet/>
      <dgm:spPr/>
      <dgm:t>
        <a:bodyPr/>
        <a:lstStyle/>
        <a:p>
          <a:endParaRPr lang="ru-RU"/>
        </a:p>
      </dgm:t>
    </dgm:pt>
    <dgm:pt modelId="{5782A513-B265-4089-894F-8D5F4C27A50D}" type="sibTrans" cxnId="{B04B655B-F9E7-4664-B908-FEB9FE8479FB}">
      <dgm:prSet/>
      <dgm:spPr/>
      <dgm:t>
        <a:bodyPr/>
        <a:lstStyle/>
        <a:p>
          <a:endParaRPr lang="ru-RU"/>
        </a:p>
      </dgm:t>
    </dgm:pt>
    <dgm:pt modelId="{DBA7F369-29B6-4C36-9197-A4FC01B2A074}" type="pres">
      <dgm:prSet presAssocID="{1C5E4EBE-AEA8-4FBA-BD96-960F2658168C}" presName="Name0" presStyleCnt="0">
        <dgm:presLayoutVars>
          <dgm:dir/>
          <dgm:resizeHandles val="exact"/>
        </dgm:presLayoutVars>
      </dgm:prSet>
      <dgm:spPr/>
    </dgm:pt>
    <dgm:pt modelId="{57DACBD1-A7ED-4372-ADBE-2D45ABB465B5}" type="pres">
      <dgm:prSet presAssocID="{376168BA-D941-4D9C-BA1C-C8E599D9245E}" presName="composite" presStyleCnt="0"/>
      <dgm:spPr/>
    </dgm:pt>
    <dgm:pt modelId="{49FF319F-7036-4C11-BCB2-465F6FC14856}" type="pres">
      <dgm:prSet presAssocID="{376168BA-D941-4D9C-BA1C-C8E599D9245E}" presName="rect1" presStyleLbl="bgShp" presStyleIdx="0" presStyleCnt="1" custScaleX="136901" custLinFactNeighborX="-9600" custLinFactNeighborY="-139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C:\Temp\Wpk8NRGXWPo.jpg"/>
        </a:ext>
      </dgm:extLst>
    </dgm:pt>
    <dgm:pt modelId="{A3AFC25B-283A-4387-BEE7-7F1A2EF8A2C0}" type="pres">
      <dgm:prSet presAssocID="{376168BA-D941-4D9C-BA1C-C8E599D9245E}" presName="rect2" presStyleLbl="trBgShp" presStyleIdx="0" presStyleCnt="1" custScaleX="107719" custScaleY="82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5BC953-D3D9-4977-AB7B-F645603160B5}" type="presOf" srcId="{376168BA-D941-4D9C-BA1C-C8E599D9245E}" destId="{A3AFC25B-283A-4387-BEE7-7F1A2EF8A2C0}" srcOrd="0" destOrd="0" presId="urn:microsoft.com/office/officeart/2008/layout/BendingPictureSemiTransparentText"/>
    <dgm:cxn modelId="{B04B655B-F9E7-4664-B908-FEB9FE8479FB}" srcId="{1C5E4EBE-AEA8-4FBA-BD96-960F2658168C}" destId="{376168BA-D941-4D9C-BA1C-C8E599D9245E}" srcOrd="0" destOrd="0" parTransId="{8E2F4031-85F4-4A99-82DD-256C7BDDCCDB}" sibTransId="{5782A513-B265-4089-894F-8D5F4C27A50D}"/>
    <dgm:cxn modelId="{45BB6509-9580-4308-A674-62DEC7831620}" type="presOf" srcId="{1C5E4EBE-AEA8-4FBA-BD96-960F2658168C}" destId="{DBA7F369-29B6-4C36-9197-A4FC01B2A074}" srcOrd="0" destOrd="0" presId="urn:microsoft.com/office/officeart/2008/layout/BendingPictureSemiTransparentText"/>
    <dgm:cxn modelId="{D9B462AC-0D62-4E84-9980-E03C348FB00A}" type="presParOf" srcId="{DBA7F369-29B6-4C36-9197-A4FC01B2A074}" destId="{57DACBD1-A7ED-4372-ADBE-2D45ABB465B5}" srcOrd="0" destOrd="0" presId="urn:microsoft.com/office/officeart/2008/layout/BendingPictureSemiTransparentText"/>
    <dgm:cxn modelId="{83B1EF45-12AF-4C48-992F-2B58942CF843}" type="presParOf" srcId="{57DACBD1-A7ED-4372-ADBE-2D45ABB465B5}" destId="{49FF319F-7036-4C11-BCB2-465F6FC14856}" srcOrd="0" destOrd="0" presId="urn:microsoft.com/office/officeart/2008/layout/BendingPictureSemiTransparentText"/>
    <dgm:cxn modelId="{D99BDAC7-57F5-43CD-9EB4-5D316C33D8CD}" type="presParOf" srcId="{57DACBD1-A7ED-4372-ADBE-2D45ABB465B5}" destId="{A3AFC25B-283A-4387-BEE7-7F1A2EF8A2C0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948FCD-7A91-4E2C-8B7E-45C132AA7743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799F1065-9879-443A-9462-BE2A3D762844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tx1"/>
              </a:solidFill>
            </a:rPr>
            <a:t>«Язык жестов»</a:t>
          </a:r>
          <a:endParaRPr lang="ru-RU" sz="3200" dirty="0">
            <a:solidFill>
              <a:schemeClr val="tx1"/>
            </a:solidFill>
          </a:endParaRPr>
        </a:p>
      </dgm:t>
    </dgm:pt>
    <dgm:pt modelId="{DE13BDAE-7D82-41DD-9B8C-040DFE0269BB}" type="parTrans" cxnId="{23BFC2D9-91E7-4FFB-AC9F-68AAEC74D5DB}">
      <dgm:prSet/>
      <dgm:spPr/>
      <dgm:t>
        <a:bodyPr/>
        <a:lstStyle/>
        <a:p>
          <a:endParaRPr lang="ru-RU"/>
        </a:p>
      </dgm:t>
    </dgm:pt>
    <dgm:pt modelId="{F5E3A165-2010-448D-930D-176935D23005}" type="sibTrans" cxnId="{23BFC2D9-91E7-4FFB-AC9F-68AAEC74D5DB}">
      <dgm:prSet/>
      <dgm:spPr/>
      <dgm:t>
        <a:bodyPr/>
        <a:lstStyle/>
        <a:p>
          <a:endParaRPr lang="ru-RU"/>
        </a:p>
      </dgm:t>
    </dgm:pt>
    <dgm:pt modelId="{B3277B8C-E5B3-4991-A11A-4B9B07B98C4F}" type="pres">
      <dgm:prSet presAssocID="{C1948FCD-7A91-4E2C-8B7E-45C132AA7743}" presName="Name0" presStyleCnt="0">
        <dgm:presLayoutVars>
          <dgm:dir/>
          <dgm:resizeHandles val="exact"/>
        </dgm:presLayoutVars>
      </dgm:prSet>
      <dgm:spPr/>
    </dgm:pt>
    <dgm:pt modelId="{A6EA2D54-0ABD-4823-B5A1-F02461F0BF6D}" type="pres">
      <dgm:prSet presAssocID="{799F1065-9879-443A-9462-BE2A3D762844}" presName="composite" presStyleCnt="0"/>
      <dgm:spPr/>
    </dgm:pt>
    <dgm:pt modelId="{758AB9C9-3B80-43D7-8FA6-127E2B78F91E}" type="pres">
      <dgm:prSet presAssocID="{799F1065-9879-443A-9462-BE2A3D762844}" presName="rect1" presStyleLbl="bgShp" presStyleIdx="0" presStyleCnt="1" custScaleX="136682" custLinFactNeighborX="-4485" custLinFactNeighborY="102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C:\Temp\UNklz7uYkx8.jpg"/>
        </a:ext>
      </dgm:extLst>
    </dgm:pt>
    <dgm:pt modelId="{685B0626-FA76-48FA-9810-D9732EA605F3}" type="pres">
      <dgm:prSet presAssocID="{799F1065-9879-443A-9462-BE2A3D762844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883601-5F1C-4D48-9D25-D37D42ECD7EF}" type="presOf" srcId="{799F1065-9879-443A-9462-BE2A3D762844}" destId="{685B0626-FA76-48FA-9810-D9732EA605F3}" srcOrd="0" destOrd="0" presId="urn:microsoft.com/office/officeart/2008/layout/BendingPictureSemiTransparentText"/>
    <dgm:cxn modelId="{23BFC2D9-91E7-4FFB-AC9F-68AAEC74D5DB}" srcId="{C1948FCD-7A91-4E2C-8B7E-45C132AA7743}" destId="{799F1065-9879-443A-9462-BE2A3D762844}" srcOrd="0" destOrd="0" parTransId="{DE13BDAE-7D82-41DD-9B8C-040DFE0269BB}" sibTransId="{F5E3A165-2010-448D-930D-176935D23005}"/>
    <dgm:cxn modelId="{806B0ACB-DF92-4380-AE95-90C8D651DC5E}" type="presOf" srcId="{C1948FCD-7A91-4E2C-8B7E-45C132AA7743}" destId="{B3277B8C-E5B3-4991-A11A-4B9B07B98C4F}" srcOrd="0" destOrd="0" presId="urn:microsoft.com/office/officeart/2008/layout/BendingPictureSemiTransparentText"/>
    <dgm:cxn modelId="{A94539F2-160A-4C51-B41C-0ACAD3A74315}" type="presParOf" srcId="{B3277B8C-E5B3-4991-A11A-4B9B07B98C4F}" destId="{A6EA2D54-0ABD-4823-B5A1-F02461F0BF6D}" srcOrd="0" destOrd="0" presId="urn:microsoft.com/office/officeart/2008/layout/BendingPictureSemiTransparentText"/>
    <dgm:cxn modelId="{28446433-522B-4767-BFF5-B9D71936A95F}" type="presParOf" srcId="{A6EA2D54-0ABD-4823-B5A1-F02461F0BF6D}" destId="{758AB9C9-3B80-43D7-8FA6-127E2B78F91E}" srcOrd="0" destOrd="0" presId="urn:microsoft.com/office/officeart/2008/layout/BendingPictureSemiTransparentText"/>
    <dgm:cxn modelId="{4AA85DAE-5C02-45E0-B5C5-67CB6C5CA98F}" type="presParOf" srcId="{A6EA2D54-0ABD-4823-B5A1-F02461F0BF6D}" destId="{685B0626-FA76-48FA-9810-D9732EA605F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F2E6CA-DB7D-4510-BD36-C4B38667A5F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426D408F-3D0C-44ED-BEA5-D33387E5E279}">
      <dgm:prSet phldrT="[Текст]" custT="1"/>
      <dgm:spPr/>
      <dgm:t>
        <a:bodyPr/>
        <a:lstStyle/>
        <a:p>
          <a:r>
            <a:rPr lang="ru-RU" sz="3600" dirty="0" smtClean="0">
              <a:solidFill>
                <a:schemeClr val="tx1"/>
              </a:solidFill>
            </a:rPr>
            <a:t>«Путешествие по материкам»</a:t>
          </a:r>
        </a:p>
      </dgm:t>
    </dgm:pt>
    <dgm:pt modelId="{2D0B3DB9-1E97-43D2-A112-55D6F0D045C1}" type="parTrans" cxnId="{14140D73-D228-49CD-8261-0E4612D16BF6}">
      <dgm:prSet/>
      <dgm:spPr/>
      <dgm:t>
        <a:bodyPr/>
        <a:lstStyle/>
        <a:p>
          <a:endParaRPr lang="ru-RU"/>
        </a:p>
      </dgm:t>
    </dgm:pt>
    <dgm:pt modelId="{1CBC30B5-8E4A-4782-9955-8B511744ADFF}" type="sibTrans" cxnId="{14140D73-D228-49CD-8261-0E4612D16BF6}">
      <dgm:prSet/>
      <dgm:spPr/>
      <dgm:t>
        <a:bodyPr/>
        <a:lstStyle/>
        <a:p>
          <a:endParaRPr lang="ru-RU"/>
        </a:p>
      </dgm:t>
    </dgm:pt>
    <dgm:pt modelId="{5EDF2447-B726-4DDD-9358-F8EE2F227B71}" type="pres">
      <dgm:prSet presAssocID="{62F2E6CA-DB7D-4510-BD36-C4B38667A5FC}" presName="Name0" presStyleCnt="0">
        <dgm:presLayoutVars>
          <dgm:dir/>
          <dgm:resizeHandles val="exact"/>
        </dgm:presLayoutVars>
      </dgm:prSet>
      <dgm:spPr/>
    </dgm:pt>
    <dgm:pt modelId="{5D39CDFD-94BE-4C0A-8DE5-478C9A854788}" type="pres">
      <dgm:prSet presAssocID="{426D408F-3D0C-44ED-BEA5-D33387E5E279}" presName="composite" presStyleCnt="0"/>
      <dgm:spPr/>
    </dgm:pt>
    <dgm:pt modelId="{5E555DEB-0731-47BE-9B66-006872431842}" type="pres">
      <dgm:prSet presAssocID="{426D408F-3D0C-44ED-BEA5-D33387E5E279}" presName="rect1" presStyleLbl="bgShp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5DA9091A-2002-4926-9D04-F5EA167CB375}" type="pres">
      <dgm:prSet presAssocID="{426D408F-3D0C-44ED-BEA5-D33387E5E279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971CF3-42E0-407B-B983-DDA93C94D201}" type="presOf" srcId="{62F2E6CA-DB7D-4510-BD36-C4B38667A5FC}" destId="{5EDF2447-B726-4DDD-9358-F8EE2F227B71}" srcOrd="0" destOrd="0" presId="urn:microsoft.com/office/officeart/2008/layout/BendingPictureSemiTransparentText"/>
    <dgm:cxn modelId="{B35B8796-6424-4C30-83D5-414DE340B054}" type="presOf" srcId="{426D408F-3D0C-44ED-BEA5-D33387E5E279}" destId="{5DA9091A-2002-4926-9D04-F5EA167CB375}" srcOrd="0" destOrd="0" presId="urn:microsoft.com/office/officeart/2008/layout/BendingPictureSemiTransparentText"/>
    <dgm:cxn modelId="{14140D73-D228-49CD-8261-0E4612D16BF6}" srcId="{62F2E6CA-DB7D-4510-BD36-C4B38667A5FC}" destId="{426D408F-3D0C-44ED-BEA5-D33387E5E279}" srcOrd="0" destOrd="0" parTransId="{2D0B3DB9-1E97-43D2-A112-55D6F0D045C1}" sibTransId="{1CBC30B5-8E4A-4782-9955-8B511744ADFF}"/>
    <dgm:cxn modelId="{B4465BB9-4FA9-48EF-84F0-A6E2B5A68D19}" type="presParOf" srcId="{5EDF2447-B726-4DDD-9358-F8EE2F227B71}" destId="{5D39CDFD-94BE-4C0A-8DE5-478C9A854788}" srcOrd="0" destOrd="0" presId="urn:microsoft.com/office/officeart/2008/layout/BendingPictureSemiTransparentText"/>
    <dgm:cxn modelId="{CECF0D18-2CB9-4D95-9F0D-2C231F2339E7}" type="presParOf" srcId="{5D39CDFD-94BE-4C0A-8DE5-478C9A854788}" destId="{5E555DEB-0731-47BE-9B66-006872431842}" srcOrd="0" destOrd="0" presId="urn:microsoft.com/office/officeart/2008/layout/BendingPictureSemiTransparentText"/>
    <dgm:cxn modelId="{4DA1A071-8172-4920-89D4-6BC6E137326C}" type="presParOf" srcId="{5D39CDFD-94BE-4C0A-8DE5-478C9A854788}" destId="{5DA9091A-2002-4926-9D04-F5EA167CB37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405EAB-B4F7-415A-B0E8-9322CDB58458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CDC0CA6B-57CA-408B-A232-3ADD935B094F}">
      <dgm:prSet phldrT="[Текст]" phldr="1"/>
      <dgm:spPr/>
      <dgm:t>
        <a:bodyPr/>
        <a:lstStyle/>
        <a:p>
          <a:endParaRPr lang="ru-RU"/>
        </a:p>
      </dgm:t>
    </dgm:pt>
    <dgm:pt modelId="{AB4BEF63-620C-467B-B29C-B7464878AB2E}" type="parTrans" cxnId="{741100E0-EC0A-4DAF-82E8-C30B686B92F1}">
      <dgm:prSet/>
      <dgm:spPr/>
      <dgm:t>
        <a:bodyPr/>
        <a:lstStyle/>
        <a:p>
          <a:endParaRPr lang="ru-RU"/>
        </a:p>
      </dgm:t>
    </dgm:pt>
    <dgm:pt modelId="{8D124DD2-A54B-433C-BFBB-98EE77B8EC1A}" type="sibTrans" cxnId="{741100E0-EC0A-4DAF-82E8-C30B686B92F1}">
      <dgm:prSet/>
      <dgm:spPr/>
      <dgm:t>
        <a:bodyPr/>
        <a:lstStyle/>
        <a:p>
          <a:endParaRPr lang="ru-RU"/>
        </a:p>
      </dgm:t>
    </dgm:pt>
    <dgm:pt modelId="{B8F68925-80D5-483C-8351-A57D544F6506}" type="pres">
      <dgm:prSet presAssocID="{AB405EAB-B4F7-415A-B0E8-9322CDB58458}" presName="Name0" presStyleCnt="0">
        <dgm:presLayoutVars>
          <dgm:dir/>
        </dgm:presLayoutVars>
      </dgm:prSet>
      <dgm:spPr/>
    </dgm:pt>
    <dgm:pt modelId="{18922C21-6BDD-4E2E-B9F6-579ABA889FC7}" type="pres">
      <dgm:prSet presAssocID="{CDC0CA6B-57CA-408B-A232-3ADD935B094F}" presName="composite" presStyleCnt="0"/>
      <dgm:spPr/>
    </dgm:pt>
    <dgm:pt modelId="{09B2591C-77FF-482F-9C59-7410016404D0}" type="pres">
      <dgm:prSet presAssocID="{CDC0CA6B-57CA-408B-A232-3ADD935B094F}" presName="rect2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FBA6C-D7AA-48DE-A659-8DB047BC529C}" type="pres">
      <dgm:prSet presAssocID="{CDC0CA6B-57CA-408B-A232-3ADD935B094F}" presName="rect1" presStyleLbl="alignImgPlace1" presStyleIdx="0" presStyleCnt="1" custScaleX="145386" custScaleY="139204" custLinFactNeighborX="-1874" custLinFactNeighborY="-307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0EC29ED-BE8B-4404-AFB1-6C61EBB2BDFC}" type="presOf" srcId="{CDC0CA6B-57CA-408B-A232-3ADD935B094F}" destId="{09B2591C-77FF-482F-9C59-7410016404D0}" srcOrd="0" destOrd="0" presId="urn:microsoft.com/office/officeart/2008/layout/PictureGrid"/>
    <dgm:cxn modelId="{741100E0-EC0A-4DAF-82E8-C30B686B92F1}" srcId="{AB405EAB-B4F7-415A-B0E8-9322CDB58458}" destId="{CDC0CA6B-57CA-408B-A232-3ADD935B094F}" srcOrd="0" destOrd="0" parTransId="{AB4BEF63-620C-467B-B29C-B7464878AB2E}" sibTransId="{8D124DD2-A54B-433C-BFBB-98EE77B8EC1A}"/>
    <dgm:cxn modelId="{BBC8B359-E252-4592-8819-1EF614BF7C99}" type="presOf" srcId="{AB405EAB-B4F7-415A-B0E8-9322CDB58458}" destId="{B8F68925-80D5-483C-8351-A57D544F6506}" srcOrd="0" destOrd="0" presId="urn:microsoft.com/office/officeart/2008/layout/PictureGrid"/>
    <dgm:cxn modelId="{EDB46301-5F2F-4282-8F50-447A19B39562}" type="presParOf" srcId="{B8F68925-80D5-483C-8351-A57D544F6506}" destId="{18922C21-6BDD-4E2E-B9F6-579ABA889FC7}" srcOrd="0" destOrd="0" presId="urn:microsoft.com/office/officeart/2008/layout/PictureGrid"/>
    <dgm:cxn modelId="{5E9142D8-19A7-43D8-BDBA-2A1C17F12312}" type="presParOf" srcId="{18922C21-6BDD-4E2E-B9F6-579ABA889FC7}" destId="{09B2591C-77FF-482F-9C59-7410016404D0}" srcOrd="0" destOrd="0" presId="urn:microsoft.com/office/officeart/2008/layout/PictureGrid"/>
    <dgm:cxn modelId="{C5E613F6-FBE0-4CAB-92A7-53E40D172F34}" type="presParOf" srcId="{18922C21-6BDD-4E2E-B9F6-579ABA889FC7}" destId="{2C2FBA6C-D7AA-48DE-A659-8DB047BC529C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DACDCF9-297F-4544-8765-9A9B047AF67B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BC587E-9A20-4AFD-A57C-48C4CCD7D544}">
      <dgm:prSet phldrT="[Текст]" phldr="1"/>
      <dgm:spPr/>
      <dgm:t>
        <a:bodyPr/>
        <a:lstStyle/>
        <a:p>
          <a:endParaRPr lang="ru-RU" dirty="0"/>
        </a:p>
      </dgm:t>
    </dgm:pt>
    <dgm:pt modelId="{6B47CD26-E733-484F-A3FA-2BE28816C1BD}" type="parTrans" cxnId="{8B5AA7A8-243E-4371-9986-FBCFBD2F7E0D}">
      <dgm:prSet/>
      <dgm:spPr/>
      <dgm:t>
        <a:bodyPr/>
        <a:lstStyle/>
        <a:p>
          <a:endParaRPr lang="ru-RU"/>
        </a:p>
      </dgm:t>
    </dgm:pt>
    <dgm:pt modelId="{97FC35FC-3537-4BD9-80DC-5B61E61BAC45}" type="sibTrans" cxnId="{8B5AA7A8-243E-4371-9986-FBCFBD2F7E0D}">
      <dgm:prSet/>
      <dgm:spPr/>
      <dgm:t>
        <a:bodyPr/>
        <a:lstStyle/>
        <a:p>
          <a:endParaRPr lang="ru-RU"/>
        </a:p>
      </dgm:t>
    </dgm:pt>
    <dgm:pt modelId="{FF3AB14E-D654-49E7-BB33-7747052BF28A}" type="pres">
      <dgm:prSet presAssocID="{6DACDCF9-297F-4544-8765-9A9B047AF67B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DF08DD4F-4DF7-429C-848B-43732EFF976A}" type="pres">
      <dgm:prSet presAssocID="{14BC587E-9A20-4AFD-A57C-48C4CCD7D544}" presName="composite" presStyleCnt="0"/>
      <dgm:spPr/>
    </dgm:pt>
    <dgm:pt modelId="{0B9D2DE5-6FE8-4E5C-A62E-9D0508F23369}" type="pres">
      <dgm:prSet presAssocID="{14BC587E-9A20-4AFD-A57C-48C4CCD7D544}" presName="rect2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11E30-3FC5-48DD-8B9C-3E0382C90632}" type="pres">
      <dgm:prSet presAssocID="{14BC587E-9A20-4AFD-A57C-48C4CCD7D544}" presName="rect1" presStyleLbl="alignImgPlace1" presStyleIdx="0" presStyleCnt="1" custScaleX="127927" custScaleY="12787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5BE8911B-16DF-4E60-A7BD-0193BFA8FCE8}" type="presOf" srcId="{14BC587E-9A20-4AFD-A57C-48C4CCD7D544}" destId="{0B9D2DE5-6FE8-4E5C-A62E-9D0508F23369}" srcOrd="0" destOrd="0" presId="urn:microsoft.com/office/officeart/2008/layout/PictureGrid"/>
    <dgm:cxn modelId="{8B5AA7A8-243E-4371-9986-FBCFBD2F7E0D}" srcId="{6DACDCF9-297F-4544-8765-9A9B047AF67B}" destId="{14BC587E-9A20-4AFD-A57C-48C4CCD7D544}" srcOrd="0" destOrd="0" parTransId="{6B47CD26-E733-484F-A3FA-2BE28816C1BD}" sibTransId="{97FC35FC-3537-4BD9-80DC-5B61E61BAC45}"/>
    <dgm:cxn modelId="{6BA0C3F3-8038-4E05-A7F1-3CDB950303C8}" type="presOf" srcId="{6DACDCF9-297F-4544-8765-9A9B047AF67B}" destId="{FF3AB14E-D654-49E7-BB33-7747052BF28A}" srcOrd="0" destOrd="0" presId="urn:microsoft.com/office/officeart/2008/layout/PictureGrid"/>
    <dgm:cxn modelId="{1B72129A-4D06-4894-B48B-2E3CD45ABC51}" type="presParOf" srcId="{FF3AB14E-D654-49E7-BB33-7747052BF28A}" destId="{DF08DD4F-4DF7-429C-848B-43732EFF976A}" srcOrd="0" destOrd="0" presId="urn:microsoft.com/office/officeart/2008/layout/PictureGrid"/>
    <dgm:cxn modelId="{1B5135CB-2847-4809-8EF2-BC7DD246B8FB}" type="presParOf" srcId="{DF08DD4F-4DF7-429C-848B-43732EFF976A}" destId="{0B9D2DE5-6FE8-4E5C-A62E-9D0508F23369}" srcOrd="0" destOrd="0" presId="urn:microsoft.com/office/officeart/2008/layout/PictureGrid"/>
    <dgm:cxn modelId="{3B98B15E-EDF6-403F-92EA-3C9F77E31CE8}" type="presParOf" srcId="{DF08DD4F-4DF7-429C-848B-43732EFF976A}" destId="{87011E30-3FC5-48DD-8B9C-3E0382C90632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33FACA-5758-4A53-A9A4-9BB92D7C5C8F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7B5C5E-C208-4676-A4A3-EB5319039B11}">
      <dgm:prSet phldrT="[Текст]" phldr="1"/>
      <dgm:spPr/>
      <dgm:t>
        <a:bodyPr/>
        <a:lstStyle/>
        <a:p>
          <a:endParaRPr lang="ru-RU"/>
        </a:p>
      </dgm:t>
    </dgm:pt>
    <dgm:pt modelId="{207B35F7-FE6A-4AEB-A129-EDB7D5C643EF}" type="parTrans" cxnId="{0E93EAB2-525A-45FD-9EE2-53545122052C}">
      <dgm:prSet/>
      <dgm:spPr/>
      <dgm:t>
        <a:bodyPr/>
        <a:lstStyle/>
        <a:p>
          <a:endParaRPr lang="ru-RU"/>
        </a:p>
      </dgm:t>
    </dgm:pt>
    <dgm:pt modelId="{F2E7657F-C840-494E-8823-A01877CA273A}" type="sibTrans" cxnId="{0E93EAB2-525A-45FD-9EE2-53545122052C}">
      <dgm:prSet/>
      <dgm:spPr/>
      <dgm:t>
        <a:bodyPr/>
        <a:lstStyle/>
        <a:p>
          <a:endParaRPr lang="ru-RU"/>
        </a:p>
      </dgm:t>
    </dgm:pt>
    <dgm:pt modelId="{1825DADF-A2D4-4F4D-9549-7950E8582FA8}">
      <dgm:prSet phldrT="[Текст]" phldr="1"/>
      <dgm:spPr/>
      <dgm:t>
        <a:bodyPr/>
        <a:lstStyle/>
        <a:p>
          <a:endParaRPr lang="ru-RU"/>
        </a:p>
      </dgm:t>
    </dgm:pt>
    <dgm:pt modelId="{9EA42B70-FF45-48CC-AFA3-04AE1544FF8F}" type="parTrans" cxnId="{85166AC5-A128-4F74-8A3C-AD372E89AB3A}">
      <dgm:prSet/>
      <dgm:spPr/>
      <dgm:t>
        <a:bodyPr/>
        <a:lstStyle/>
        <a:p>
          <a:endParaRPr lang="ru-RU"/>
        </a:p>
      </dgm:t>
    </dgm:pt>
    <dgm:pt modelId="{D2097E66-45FA-484A-8100-09B05F9D0F29}" type="sibTrans" cxnId="{85166AC5-A128-4F74-8A3C-AD372E89AB3A}">
      <dgm:prSet/>
      <dgm:spPr/>
      <dgm:t>
        <a:bodyPr/>
        <a:lstStyle/>
        <a:p>
          <a:endParaRPr lang="ru-RU"/>
        </a:p>
      </dgm:t>
    </dgm:pt>
    <dgm:pt modelId="{9C2208CE-3BE0-4955-BF00-94200690B3C7}">
      <dgm:prSet phldrT="[Текст]" phldr="1"/>
      <dgm:spPr/>
      <dgm:t>
        <a:bodyPr/>
        <a:lstStyle/>
        <a:p>
          <a:endParaRPr lang="ru-RU"/>
        </a:p>
      </dgm:t>
    </dgm:pt>
    <dgm:pt modelId="{2781CF1C-EB04-4442-934E-14864D3CCF01}" type="parTrans" cxnId="{AD1830FC-8DE1-42EF-9B3C-653E801F0567}">
      <dgm:prSet/>
      <dgm:spPr/>
      <dgm:t>
        <a:bodyPr/>
        <a:lstStyle/>
        <a:p>
          <a:endParaRPr lang="ru-RU"/>
        </a:p>
      </dgm:t>
    </dgm:pt>
    <dgm:pt modelId="{49CA610E-D281-47A0-A033-5E02D8932572}" type="sibTrans" cxnId="{AD1830FC-8DE1-42EF-9B3C-653E801F0567}">
      <dgm:prSet/>
      <dgm:spPr/>
      <dgm:t>
        <a:bodyPr/>
        <a:lstStyle/>
        <a:p>
          <a:endParaRPr lang="ru-RU"/>
        </a:p>
      </dgm:t>
    </dgm:pt>
    <dgm:pt modelId="{59278806-7FCB-4353-9D95-A56D8D676D8B}">
      <dgm:prSet phldrT="[Текст]" phldr="1"/>
      <dgm:spPr/>
      <dgm:t>
        <a:bodyPr/>
        <a:lstStyle/>
        <a:p>
          <a:endParaRPr lang="ru-RU"/>
        </a:p>
      </dgm:t>
    </dgm:pt>
    <dgm:pt modelId="{54B1841B-E0FD-4A17-8F2C-5941774D6AA2}" type="parTrans" cxnId="{99A6AB47-D423-4835-AD2A-BA009FDAF42C}">
      <dgm:prSet/>
      <dgm:spPr/>
      <dgm:t>
        <a:bodyPr/>
        <a:lstStyle/>
        <a:p>
          <a:endParaRPr lang="ru-RU"/>
        </a:p>
      </dgm:t>
    </dgm:pt>
    <dgm:pt modelId="{D6B010EC-0105-4E75-A861-821886745960}" type="sibTrans" cxnId="{99A6AB47-D423-4835-AD2A-BA009FDAF42C}">
      <dgm:prSet/>
      <dgm:spPr/>
      <dgm:t>
        <a:bodyPr/>
        <a:lstStyle/>
        <a:p>
          <a:endParaRPr lang="ru-RU"/>
        </a:p>
      </dgm:t>
    </dgm:pt>
    <dgm:pt modelId="{9C04E1EA-122A-4FA4-B5C4-1ADB299E6326}" type="pres">
      <dgm:prSet presAssocID="{E133FACA-5758-4A53-A9A4-9BB92D7C5C8F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3193B1E7-9E3F-49AB-A81C-A1F83169F623}" type="pres">
      <dgm:prSet presAssocID="{BC7B5C5E-C208-4676-A4A3-EB5319039B11}" presName="composite" presStyleCnt="0"/>
      <dgm:spPr/>
    </dgm:pt>
    <dgm:pt modelId="{46FB11B4-C061-4BA5-8FCA-54728E3B2E24}" type="pres">
      <dgm:prSet presAssocID="{BC7B5C5E-C208-4676-A4A3-EB5319039B11}" presName="rect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01A37-F1CA-41FC-93CE-E8008B1C72D2}" type="pres">
      <dgm:prSet presAssocID="{BC7B5C5E-C208-4676-A4A3-EB5319039B11}" presName="rect1" presStyleLbl="alignImgPlace1" presStyleIdx="0" presStyleCnt="4" custScaleX="148913" custScaleY="126122" custLinFactNeighborX="-84010" custLinFactNeighborY="-102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1F65C06-3A1E-4E3F-8194-BD1B9D28BCB7}" type="pres">
      <dgm:prSet presAssocID="{F2E7657F-C840-494E-8823-A01877CA273A}" presName="sibTrans" presStyleCnt="0"/>
      <dgm:spPr/>
    </dgm:pt>
    <dgm:pt modelId="{BBD06786-6373-433C-9DC0-53A8606949C7}" type="pres">
      <dgm:prSet presAssocID="{1825DADF-A2D4-4F4D-9549-7950E8582FA8}" presName="composite" presStyleCnt="0"/>
      <dgm:spPr/>
    </dgm:pt>
    <dgm:pt modelId="{8F26DBDF-8ABC-4355-B648-276A126FCD4C}" type="pres">
      <dgm:prSet presAssocID="{1825DADF-A2D4-4F4D-9549-7950E8582FA8}" presName="rect2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3D76D-4731-4AFE-81F1-0FE940C4D62E}" type="pres">
      <dgm:prSet presAssocID="{1825DADF-A2D4-4F4D-9549-7950E8582FA8}" presName="rect1" presStyleLbl="alignImgPlace1" presStyleIdx="1" presStyleCnt="4" custScaleX="159727" custScaleY="122347" custLinFactNeighborX="-87262" custLinFactNeighborY="-911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2333C49-DDC4-485A-9A7E-9327267E74DA}" type="pres">
      <dgm:prSet presAssocID="{D2097E66-45FA-484A-8100-09B05F9D0F29}" presName="sibTrans" presStyleCnt="0"/>
      <dgm:spPr/>
    </dgm:pt>
    <dgm:pt modelId="{C6AB0535-D5EB-472B-909C-261E0EC970D4}" type="pres">
      <dgm:prSet presAssocID="{9C2208CE-3BE0-4955-BF00-94200690B3C7}" presName="composite" presStyleCnt="0"/>
      <dgm:spPr/>
    </dgm:pt>
    <dgm:pt modelId="{B16F07F7-15EB-4701-ADD5-0D64264CA512}" type="pres">
      <dgm:prSet presAssocID="{9C2208CE-3BE0-4955-BF00-94200690B3C7}" presName="rect2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94A67-A5D1-4579-8321-290658A8F44E}" type="pres">
      <dgm:prSet presAssocID="{9C2208CE-3BE0-4955-BF00-94200690B3C7}" presName="rect1" presStyleLbl="alignImgPlace1" presStyleIdx="2" presStyleCnt="4" custScaleX="170960" custScaleY="184357" custLinFactNeighborX="-79776" custLinFactNeighborY="363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4C6116F-0A3A-45DC-AAA6-3530F9856BB3}" type="pres">
      <dgm:prSet presAssocID="{49CA610E-D281-47A0-A033-5E02D8932572}" presName="sibTrans" presStyleCnt="0"/>
      <dgm:spPr/>
    </dgm:pt>
    <dgm:pt modelId="{962770AD-E1FF-4769-96F1-9D8828D6BB93}" type="pres">
      <dgm:prSet presAssocID="{59278806-7FCB-4353-9D95-A56D8D676D8B}" presName="composite" presStyleCnt="0"/>
      <dgm:spPr/>
    </dgm:pt>
    <dgm:pt modelId="{2CA16D5E-D582-4CCD-BF77-7F4A705BAE92}" type="pres">
      <dgm:prSet presAssocID="{59278806-7FCB-4353-9D95-A56D8D676D8B}" presName="rect2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24367-1259-4CF0-81D1-A8A206C0B0D7}" type="pres">
      <dgm:prSet presAssocID="{59278806-7FCB-4353-9D95-A56D8D676D8B}" presName="rect1" presStyleLbl="alignImgPlace1" presStyleIdx="3" presStyleCnt="4" custScaleX="142647" custScaleY="181548" custLinFactNeighborX="-83546" custLinFactNeighborY="74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D09CF347-79D5-4561-8BA4-6644FAE177BE}" type="presOf" srcId="{BC7B5C5E-C208-4676-A4A3-EB5319039B11}" destId="{46FB11B4-C061-4BA5-8FCA-54728E3B2E24}" srcOrd="0" destOrd="0" presId="urn:microsoft.com/office/officeart/2008/layout/PictureGrid"/>
    <dgm:cxn modelId="{AEF994B8-B75A-44F2-A03C-77D4477C5A60}" type="presOf" srcId="{1825DADF-A2D4-4F4D-9549-7950E8582FA8}" destId="{8F26DBDF-8ABC-4355-B648-276A126FCD4C}" srcOrd="0" destOrd="0" presId="urn:microsoft.com/office/officeart/2008/layout/PictureGrid"/>
    <dgm:cxn modelId="{E553C4B7-C7F9-48F5-9CC1-7F8F941A9BF4}" type="presOf" srcId="{59278806-7FCB-4353-9D95-A56D8D676D8B}" destId="{2CA16D5E-D582-4CCD-BF77-7F4A705BAE92}" srcOrd="0" destOrd="0" presId="urn:microsoft.com/office/officeart/2008/layout/PictureGrid"/>
    <dgm:cxn modelId="{0E93EAB2-525A-45FD-9EE2-53545122052C}" srcId="{E133FACA-5758-4A53-A9A4-9BB92D7C5C8F}" destId="{BC7B5C5E-C208-4676-A4A3-EB5319039B11}" srcOrd="0" destOrd="0" parTransId="{207B35F7-FE6A-4AEB-A129-EDB7D5C643EF}" sibTransId="{F2E7657F-C840-494E-8823-A01877CA273A}"/>
    <dgm:cxn modelId="{9AC87525-4544-4F22-9F3E-45C2CB2CD93D}" type="presOf" srcId="{9C2208CE-3BE0-4955-BF00-94200690B3C7}" destId="{B16F07F7-15EB-4701-ADD5-0D64264CA512}" srcOrd="0" destOrd="0" presId="urn:microsoft.com/office/officeart/2008/layout/PictureGrid"/>
    <dgm:cxn modelId="{7B0E90A7-2C2C-43BB-AB7A-601399C65A26}" type="presOf" srcId="{E133FACA-5758-4A53-A9A4-9BB92D7C5C8F}" destId="{9C04E1EA-122A-4FA4-B5C4-1ADB299E6326}" srcOrd="0" destOrd="0" presId="urn:microsoft.com/office/officeart/2008/layout/PictureGrid"/>
    <dgm:cxn modelId="{AD1830FC-8DE1-42EF-9B3C-653E801F0567}" srcId="{E133FACA-5758-4A53-A9A4-9BB92D7C5C8F}" destId="{9C2208CE-3BE0-4955-BF00-94200690B3C7}" srcOrd="2" destOrd="0" parTransId="{2781CF1C-EB04-4442-934E-14864D3CCF01}" sibTransId="{49CA610E-D281-47A0-A033-5E02D8932572}"/>
    <dgm:cxn modelId="{99A6AB47-D423-4835-AD2A-BA009FDAF42C}" srcId="{E133FACA-5758-4A53-A9A4-9BB92D7C5C8F}" destId="{59278806-7FCB-4353-9D95-A56D8D676D8B}" srcOrd="3" destOrd="0" parTransId="{54B1841B-E0FD-4A17-8F2C-5941774D6AA2}" sibTransId="{D6B010EC-0105-4E75-A861-821886745960}"/>
    <dgm:cxn modelId="{85166AC5-A128-4F74-8A3C-AD372E89AB3A}" srcId="{E133FACA-5758-4A53-A9A4-9BB92D7C5C8F}" destId="{1825DADF-A2D4-4F4D-9549-7950E8582FA8}" srcOrd="1" destOrd="0" parTransId="{9EA42B70-FF45-48CC-AFA3-04AE1544FF8F}" sibTransId="{D2097E66-45FA-484A-8100-09B05F9D0F29}"/>
    <dgm:cxn modelId="{A9D0E313-A44E-41AD-B3CE-33B40C03169B}" type="presParOf" srcId="{9C04E1EA-122A-4FA4-B5C4-1ADB299E6326}" destId="{3193B1E7-9E3F-49AB-A81C-A1F83169F623}" srcOrd="0" destOrd="0" presId="urn:microsoft.com/office/officeart/2008/layout/PictureGrid"/>
    <dgm:cxn modelId="{D57473F7-17DC-41D0-8F99-47B4D7BD23E5}" type="presParOf" srcId="{3193B1E7-9E3F-49AB-A81C-A1F83169F623}" destId="{46FB11B4-C061-4BA5-8FCA-54728E3B2E24}" srcOrd="0" destOrd="0" presId="urn:microsoft.com/office/officeart/2008/layout/PictureGrid"/>
    <dgm:cxn modelId="{8D843B48-9B2B-4D91-B8F1-12E6B047C16E}" type="presParOf" srcId="{3193B1E7-9E3F-49AB-A81C-A1F83169F623}" destId="{17B01A37-F1CA-41FC-93CE-E8008B1C72D2}" srcOrd="1" destOrd="0" presId="urn:microsoft.com/office/officeart/2008/layout/PictureGrid"/>
    <dgm:cxn modelId="{5CBB5CC8-D428-43D6-A48E-472805B6876A}" type="presParOf" srcId="{9C04E1EA-122A-4FA4-B5C4-1ADB299E6326}" destId="{D1F65C06-3A1E-4E3F-8194-BD1B9D28BCB7}" srcOrd="1" destOrd="0" presId="urn:microsoft.com/office/officeart/2008/layout/PictureGrid"/>
    <dgm:cxn modelId="{B61A3D49-6EB1-477A-B349-0E96A1FD711E}" type="presParOf" srcId="{9C04E1EA-122A-4FA4-B5C4-1ADB299E6326}" destId="{BBD06786-6373-433C-9DC0-53A8606949C7}" srcOrd="2" destOrd="0" presId="urn:microsoft.com/office/officeart/2008/layout/PictureGrid"/>
    <dgm:cxn modelId="{C00C262D-636A-49BE-8DE8-79EAB06EA44C}" type="presParOf" srcId="{BBD06786-6373-433C-9DC0-53A8606949C7}" destId="{8F26DBDF-8ABC-4355-B648-276A126FCD4C}" srcOrd="0" destOrd="0" presId="urn:microsoft.com/office/officeart/2008/layout/PictureGrid"/>
    <dgm:cxn modelId="{0D39AB99-E6FD-4BAD-881F-A14F4D98F582}" type="presParOf" srcId="{BBD06786-6373-433C-9DC0-53A8606949C7}" destId="{1853D76D-4731-4AFE-81F1-0FE940C4D62E}" srcOrd="1" destOrd="0" presId="urn:microsoft.com/office/officeart/2008/layout/PictureGrid"/>
    <dgm:cxn modelId="{7EACED7C-4507-4D4F-BD20-B6AC85E9D9D8}" type="presParOf" srcId="{9C04E1EA-122A-4FA4-B5C4-1ADB299E6326}" destId="{12333C49-DDC4-485A-9A7E-9327267E74DA}" srcOrd="3" destOrd="0" presId="urn:microsoft.com/office/officeart/2008/layout/PictureGrid"/>
    <dgm:cxn modelId="{75AAE1D7-C9AF-449A-BCE3-98ADB6792147}" type="presParOf" srcId="{9C04E1EA-122A-4FA4-B5C4-1ADB299E6326}" destId="{C6AB0535-D5EB-472B-909C-261E0EC970D4}" srcOrd="4" destOrd="0" presId="urn:microsoft.com/office/officeart/2008/layout/PictureGrid"/>
    <dgm:cxn modelId="{01C52576-04DB-4314-BD1B-1A23D58BCCBA}" type="presParOf" srcId="{C6AB0535-D5EB-472B-909C-261E0EC970D4}" destId="{B16F07F7-15EB-4701-ADD5-0D64264CA512}" srcOrd="0" destOrd="0" presId="urn:microsoft.com/office/officeart/2008/layout/PictureGrid"/>
    <dgm:cxn modelId="{96313632-66D4-410D-9BCA-D4BC1F3A80CC}" type="presParOf" srcId="{C6AB0535-D5EB-472B-909C-261E0EC970D4}" destId="{15594A67-A5D1-4579-8321-290658A8F44E}" srcOrd="1" destOrd="0" presId="urn:microsoft.com/office/officeart/2008/layout/PictureGrid"/>
    <dgm:cxn modelId="{041EFB1C-0383-4CF2-9947-D618E56632F4}" type="presParOf" srcId="{9C04E1EA-122A-4FA4-B5C4-1ADB299E6326}" destId="{44C6116F-0A3A-45DC-AAA6-3530F9856BB3}" srcOrd="5" destOrd="0" presId="urn:microsoft.com/office/officeart/2008/layout/PictureGrid"/>
    <dgm:cxn modelId="{03081EB0-EB14-43C2-8F5D-430EB08A45DD}" type="presParOf" srcId="{9C04E1EA-122A-4FA4-B5C4-1ADB299E6326}" destId="{962770AD-E1FF-4769-96F1-9D8828D6BB93}" srcOrd="6" destOrd="0" presId="urn:microsoft.com/office/officeart/2008/layout/PictureGrid"/>
    <dgm:cxn modelId="{18CBE09F-1C04-4CAC-8AAC-A5E54F1BBFC1}" type="presParOf" srcId="{962770AD-E1FF-4769-96F1-9D8828D6BB93}" destId="{2CA16D5E-D582-4CCD-BF77-7F4A705BAE92}" srcOrd="0" destOrd="0" presId="urn:microsoft.com/office/officeart/2008/layout/PictureGrid"/>
    <dgm:cxn modelId="{E909B7E4-7E16-4012-B948-52216490C01F}" type="presParOf" srcId="{962770AD-E1FF-4769-96F1-9D8828D6BB93}" destId="{3EB24367-1259-4CF0-81D1-A8A206C0B0D7}" srcOrd="1" destOrd="0" presId="urn:microsoft.com/office/officeart/2008/layout/PictureGrid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567EA8-5459-402C-A67B-B7F4347B2C06}">
      <dsp:nvSpPr>
        <dsp:cNvPr id="0" name=""/>
        <dsp:cNvSpPr/>
      </dsp:nvSpPr>
      <dsp:spPr>
        <a:xfrm>
          <a:off x="5544633" y="397852"/>
          <a:ext cx="2267725" cy="341174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96C4D-B0E7-4824-A133-05E09675E97C}">
      <dsp:nvSpPr>
        <dsp:cNvPr id="0" name=""/>
        <dsp:cNvSpPr/>
      </dsp:nvSpPr>
      <dsp:spPr>
        <a:xfrm>
          <a:off x="143998" y="0"/>
          <a:ext cx="2916829" cy="245314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95985-3BF9-4789-9E50-C522045B625F}">
      <dsp:nvSpPr>
        <dsp:cNvPr id="0" name=""/>
        <dsp:cNvSpPr/>
      </dsp:nvSpPr>
      <dsp:spPr>
        <a:xfrm>
          <a:off x="5096335" y="3096336"/>
          <a:ext cx="3060838" cy="7624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>
        <a:off x="5096335" y="3096336"/>
        <a:ext cx="3060838" cy="762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FF319F-7036-4C11-BCB2-465F6FC14856}">
      <dsp:nvSpPr>
        <dsp:cNvPr id="0" name=""/>
        <dsp:cNvSpPr/>
      </dsp:nvSpPr>
      <dsp:spPr>
        <a:xfrm>
          <a:off x="0" y="0"/>
          <a:ext cx="4255477" cy="26642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FC25B-283A-4387-BEE7-7F1A2EF8A2C0}">
      <dsp:nvSpPr>
        <dsp:cNvPr id="0" name=""/>
        <dsp:cNvSpPr/>
      </dsp:nvSpPr>
      <dsp:spPr>
        <a:xfrm>
          <a:off x="576062" y="1921171"/>
          <a:ext cx="3348374" cy="52710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chemeClr val="tx1"/>
              </a:solidFill>
            </a:rPr>
            <a:t>«Толерантность»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576062" y="1921171"/>
        <a:ext cx="3348374" cy="5271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AB9C9-3B80-43D7-8FA6-127E2B78F91E}">
      <dsp:nvSpPr>
        <dsp:cNvPr id="0" name=""/>
        <dsp:cNvSpPr/>
      </dsp:nvSpPr>
      <dsp:spPr>
        <a:xfrm>
          <a:off x="0" y="0"/>
          <a:ext cx="4459853" cy="2796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B0626-FA76-48FA-9810-D9732EA605F3}">
      <dsp:nvSpPr>
        <dsp:cNvPr id="0" name=""/>
        <dsp:cNvSpPr/>
      </dsp:nvSpPr>
      <dsp:spPr>
        <a:xfrm>
          <a:off x="744793" y="1957708"/>
          <a:ext cx="3262941" cy="671214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tx1"/>
              </a:solidFill>
            </a:rPr>
            <a:t>«Язык жестов»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744793" y="1957708"/>
        <a:ext cx="3262941" cy="6712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5DEB-0731-47BE-9B66-006872431842}">
      <dsp:nvSpPr>
        <dsp:cNvPr id="0" name=""/>
        <dsp:cNvSpPr/>
      </dsp:nvSpPr>
      <dsp:spPr>
        <a:xfrm>
          <a:off x="702485" y="2051"/>
          <a:ext cx="4896486" cy="419686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9091A-2002-4926-9D04-F5EA167CB375}">
      <dsp:nvSpPr>
        <dsp:cNvPr id="0" name=""/>
        <dsp:cNvSpPr/>
      </dsp:nvSpPr>
      <dsp:spPr>
        <a:xfrm>
          <a:off x="702485" y="2939859"/>
          <a:ext cx="4896486" cy="100724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chemeClr val="tx1"/>
              </a:solidFill>
            </a:rPr>
            <a:t>«Путешествие по материкам»</a:t>
          </a:r>
        </a:p>
      </dsp:txBody>
      <dsp:txXfrm>
        <a:off x="702485" y="2939859"/>
        <a:ext cx="4896486" cy="10072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2591C-77FF-482F-9C59-7410016404D0}">
      <dsp:nvSpPr>
        <dsp:cNvPr id="0" name=""/>
        <dsp:cNvSpPr/>
      </dsp:nvSpPr>
      <dsp:spPr>
        <a:xfrm>
          <a:off x="832239" y="291537"/>
          <a:ext cx="3664111" cy="54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114300" bIns="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832239" y="291537"/>
        <a:ext cx="3664111" cy="549616"/>
      </dsp:txXfrm>
    </dsp:sp>
    <dsp:sp modelId="{2C2FBA6C-D7AA-48DE-A659-8DB047BC529C}">
      <dsp:nvSpPr>
        <dsp:cNvPr id="0" name=""/>
        <dsp:cNvSpPr/>
      </dsp:nvSpPr>
      <dsp:spPr>
        <a:xfrm>
          <a:off x="0" y="0"/>
          <a:ext cx="5327105" cy="51005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D2DE5-6FE8-4E5C-A62E-9D0508F23369}">
      <dsp:nvSpPr>
        <dsp:cNvPr id="0" name=""/>
        <dsp:cNvSpPr/>
      </dsp:nvSpPr>
      <dsp:spPr>
        <a:xfrm>
          <a:off x="872855" y="39644"/>
          <a:ext cx="4122432" cy="618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9540" rIns="129540" bIns="0" numCol="1" spcCol="1270" anchor="b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400" kern="1200" dirty="0"/>
        </a:p>
      </dsp:txBody>
      <dsp:txXfrm>
        <a:off x="872855" y="39644"/>
        <a:ext cx="4122432" cy="618364"/>
      </dsp:txXfrm>
    </dsp:sp>
    <dsp:sp modelId="{87011E30-3FC5-48DD-8B9C-3E0382C90632}">
      <dsp:nvSpPr>
        <dsp:cNvPr id="0" name=""/>
        <dsp:cNvSpPr/>
      </dsp:nvSpPr>
      <dsp:spPr>
        <a:xfrm>
          <a:off x="297219" y="205986"/>
          <a:ext cx="5273704" cy="5271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B11B4-C061-4BA5-8FCA-54728E3B2E24}">
      <dsp:nvSpPr>
        <dsp:cNvPr id="0" name=""/>
        <dsp:cNvSpPr/>
      </dsp:nvSpPr>
      <dsp:spPr>
        <a:xfrm>
          <a:off x="1825043" y="21608"/>
          <a:ext cx="1646444" cy="246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825043" y="21608"/>
        <a:ext cx="1646444" cy="246966"/>
      </dsp:txXfrm>
    </dsp:sp>
    <dsp:sp modelId="{17B01A37-F1CA-41FC-93CE-E8008B1C72D2}">
      <dsp:nvSpPr>
        <dsp:cNvPr id="0" name=""/>
        <dsp:cNvSpPr/>
      </dsp:nvSpPr>
      <dsp:spPr>
        <a:xfrm>
          <a:off x="39203" y="0"/>
          <a:ext cx="2451770" cy="207652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6DBDF-8ABC-4355-B648-276A126FCD4C}">
      <dsp:nvSpPr>
        <dsp:cNvPr id="0" name=""/>
        <dsp:cNvSpPr/>
      </dsp:nvSpPr>
      <dsp:spPr>
        <a:xfrm>
          <a:off x="4539880" y="37146"/>
          <a:ext cx="1646444" cy="246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539880" y="37146"/>
        <a:ext cx="1646444" cy="246966"/>
      </dsp:txXfrm>
    </dsp:sp>
    <dsp:sp modelId="{1853D76D-4731-4AFE-81F1-0FE940C4D62E}">
      <dsp:nvSpPr>
        <dsp:cNvPr id="0" name=""/>
        <dsp:cNvSpPr/>
      </dsp:nvSpPr>
      <dsp:spPr>
        <a:xfrm>
          <a:off x="2611473" y="0"/>
          <a:ext cx="2629816" cy="201437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6F07F7-15EB-4701-ADD5-0D64264CA512}">
      <dsp:nvSpPr>
        <dsp:cNvPr id="0" name=""/>
        <dsp:cNvSpPr/>
      </dsp:nvSpPr>
      <dsp:spPr>
        <a:xfrm>
          <a:off x="1965650" y="2742185"/>
          <a:ext cx="1646444" cy="246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965650" y="2742185"/>
        <a:ext cx="1646444" cy="246966"/>
      </dsp:txXfrm>
    </dsp:sp>
    <dsp:sp modelId="{15594A67-A5D1-4579-8321-290658A8F44E}">
      <dsp:nvSpPr>
        <dsp:cNvPr id="0" name=""/>
        <dsp:cNvSpPr/>
      </dsp:nvSpPr>
      <dsp:spPr>
        <a:xfrm>
          <a:off x="68024" y="2365264"/>
          <a:ext cx="2814761" cy="30353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16D5E-D582-4CCD-BF77-7F4A705BAE92}">
      <dsp:nvSpPr>
        <dsp:cNvPr id="0" name=""/>
        <dsp:cNvSpPr/>
      </dsp:nvSpPr>
      <dsp:spPr>
        <a:xfrm>
          <a:off x="4721375" y="2742185"/>
          <a:ext cx="1646444" cy="246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721375" y="2742185"/>
        <a:ext cx="1646444" cy="246966"/>
      </dsp:txXfrm>
    </dsp:sp>
    <dsp:sp modelId="{3EB24367-1259-4CF0-81D1-A8A206C0B0D7}">
      <dsp:nvSpPr>
        <dsp:cNvPr id="0" name=""/>
        <dsp:cNvSpPr/>
      </dsp:nvSpPr>
      <dsp:spPr>
        <a:xfrm>
          <a:off x="2994757" y="2378996"/>
          <a:ext cx="2348603" cy="298908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D4C36-E53F-43A5-B0D6-D3B62549DCEF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F13A6-7C3B-463A-835F-C4B49DD5B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87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61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</a:t>
            </a:r>
            <a:r>
              <a:rPr lang="ru-RU" baseline="0" dirty="0" smtClean="0"/>
              <a:t> ходе работы над проектом,</a:t>
            </a:r>
            <a:r>
              <a:rPr lang="ru-RU" dirty="0" smtClean="0"/>
              <a:t> ребятам было предложено анкетирование с целью выявления уровня их «толерантности».  Результат тестирования показал, что 90% учащихся класса стремятся быть толерантными.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2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продолжении проекта «Толерантность»  возник интерес к созданию нового проекта «Язык жестов». Целью которого явилось ф</a:t>
            </a:r>
            <a:r>
              <a:rPr lang="ru-RU" dirty="0" smtClean="0"/>
              <a:t>ормирование позитивного отношения здоровых младших школьников к взрослым</a:t>
            </a:r>
            <a:r>
              <a:rPr lang="ru-RU" baseline="0" dirty="0" smtClean="0"/>
              <a:t> и детям с ограниченными возможностями.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baseline="0" dirty="0" smtClean="0"/>
              <a:t> начале своей работы мы </a:t>
            </a:r>
            <a:r>
              <a:rPr lang="ru-RU" dirty="0" smtClean="0"/>
              <a:t> обсудили актуальность проекта, размышляли над поиском материала по</a:t>
            </a:r>
            <a:r>
              <a:rPr lang="ru-RU" baseline="0" dirty="0" smtClean="0"/>
              <a:t> теме, затем учащиеся разделились на группы и мы определили план деятельности. На следующее занятие каждая группа принесла первые наработки, собранный материал по заданной теме. В беседе мы  совместно обсудили первые успехи и ошибки. Огромную роль  в помощи сбора информации безусловно сыграли родители.  Мы в свою очередь с учащимися посмотрели информационные фильмы и презентации по теме. Искали информацию в школьной библиотеке, делились жизненным опытом. Конечно же, в начальных классах учащиеся не в полной мере умеют работать со всеми видами источников и в частности с дополнительной литературой, поэтому очень важно педагогу приготовить обобщенный дополнительный материал, где имеются ответы на поставленные вопросы. Тогда перед учащимися стоит более простая задача: найти ответ в одном источнике. </a:t>
            </a:r>
          </a:p>
          <a:p>
            <a:r>
              <a:rPr lang="ru-RU" dirty="0" smtClean="0"/>
              <a:t>В</a:t>
            </a:r>
            <a:r>
              <a:rPr lang="ru-RU" baseline="0" dirty="0" smtClean="0"/>
              <a:t> ходе работы над проектом, учащиеся узнали об огромной значимости невербального общения и выучили</a:t>
            </a:r>
            <a:r>
              <a:rPr lang="ru-RU" dirty="0" smtClean="0"/>
              <a:t> несколько простых жестов «жестового языка» : «Здравствуйте!», «До свидания!», «Спасибо!»,</a:t>
            </a:r>
            <a:r>
              <a:rPr lang="ru-RU" baseline="0" dirty="0" smtClean="0"/>
              <a:t> «Извините»,</a:t>
            </a:r>
            <a:r>
              <a:rPr lang="ru-RU" dirty="0" smtClean="0"/>
              <a:t> «Дом»,</a:t>
            </a:r>
            <a:r>
              <a:rPr lang="ru-RU" baseline="0" dirty="0" smtClean="0"/>
              <a:t> «Мир».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Основными</a:t>
            </a:r>
            <a:r>
              <a:rPr lang="ru-RU" baseline="0" dirty="0" smtClean="0"/>
              <a:t> задачами данного проекта было формирование у учащимися таких духовно- нравственных качеств как: </a:t>
            </a:r>
            <a:r>
              <a:rPr lang="ru-RU" dirty="0" smtClean="0"/>
              <a:t> понимания  ценности человеческой жизни, справедливости, бескорыстия, уважения человеческого достоинства, милосердия, доброжелательности, способности к сопереживанию.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38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Параллельно с краткосрочными проектами,</a:t>
            </a:r>
            <a:r>
              <a:rPr lang="ru-RU" baseline="0" dirty="0" smtClean="0"/>
              <a:t> мы занимались реализацией долгосрочного, творческого  проекта. Работа над ним заняла около 2,5 месяцев. Продуктом данного проекта стал пластилиновый мультфильм о животном мире различных материков нашей планеты. </a:t>
            </a:r>
          </a:p>
          <a:p>
            <a:r>
              <a:rPr lang="ru-RU" baseline="0" dirty="0" smtClean="0"/>
              <a:t>Данный проект был направлен на развитие кругозора детей, формирование у них познавательной активности, воспитание целостного взгляда на мир, нравственных ценностей. В результате работы над проектом ребята научились:</a:t>
            </a:r>
          </a:p>
          <a:p>
            <a:r>
              <a:rPr lang="ru-RU" baseline="0" dirty="0" smtClean="0"/>
              <a:t>1 уважительно относиться к другим народам, живущим на Земле,  узнали о многообразии и уникальности животного мира нашей планеты;</a:t>
            </a:r>
          </a:p>
          <a:p>
            <a:r>
              <a:rPr lang="ru-RU" baseline="0" dirty="0" smtClean="0"/>
              <a:t>2  научились работать в группах, </a:t>
            </a:r>
          </a:p>
          <a:p>
            <a:r>
              <a:rPr lang="ru-RU" baseline="0" dirty="0" smtClean="0"/>
              <a:t>3 сотрудничать со взрослыми и сверстниками в разных социальных ситуациях,</a:t>
            </a:r>
          </a:p>
          <a:p>
            <a:r>
              <a:rPr lang="ru-RU" baseline="0" dirty="0" smtClean="0"/>
              <a:t>4 находить выходы из спорных ситуаций, учитывать разные мнения;</a:t>
            </a:r>
          </a:p>
          <a:p>
            <a:r>
              <a:rPr lang="ru-RU" baseline="0" dirty="0" smtClean="0"/>
              <a:t>5 находить нужную информацию.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над проектом проходила в несколько этапов:</a:t>
            </a:r>
            <a:br>
              <a:rPr lang="ru-RU" dirty="0" smtClean="0"/>
            </a:br>
            <a:r>
              <a:rPr lang="ru-RU" dirty="0" smtClean="0"/>
              <a:t>1) Введение в проект: планирование работы, распределение на группы (У нас их было 6, по количеству материков), распределение ролей.</a:t>
            </a:r>
            <a:br>
              <a:rPr lang="ru-RU" dirty="0" smtClean="0"/>
            </a:br>
            <a:r>
              <a:rPr lang="ru-RU" dirty="0" smtClean="0"/>
              <a:t>2) Подготовительный этап: включал в себя, сбор информации (ребята подготовили сообщения об уникальности каждого материка)</a:t>
            </a:r>
          </a:p>
          <a:p>
            <a:r>
              <a:rPr lang="ru-RU" dirty="0" smtClean="0"/>
              <a:t>3) Основной этап: мы вылепили из пластилина наиболее популярных представителей животного мира каждого материка, изготовили декорации и фон, произвели покадровую съёмку каждого сюжета, обработали полученные снимки в программе Киностудия </a:t>
            </a:r>
            <a:r>
              <a:rPr lang="ru-RU" dirty="0" err="1" smtClean="0"/>
              <a:t>Windows</a:t>
            </a:r>
            <a:r>
              <a:rPr lang="ru-RU" dirty="0" smtClean="0"/>
              <a:t> </a:t>
            </a:r>
            <a:r>
              <a:rPr lang="ru-RU" dirty="0" err="1" smtClean="0"/>
              <a:t>Live</a:t>
            </a:r>
            <a:r>
              <a:rPr lang="ru-RU" dirty="0" smtClean="0"/>
              <a:t>.</a:t>
            </a:r>
          </a:p>
          <a:p>
            <a:r>
              <a:rPr lang="ru-RU" dirty="0" smtClean="0"/>
              <a:t>4) На Заключительном</a:t>
            </a:r>
            <a:r>
              <a:rPr lang="ru-RU" baseline="0" dirty="0" smtClean="0"/>
              <a:t> </a:t>
            </a:r>
            <a:r>
              <a:rPr lang="ru-RU" dirty="0" smtClean="0"/>
              <a:t>этапе: выступили с презентацией на школьной научно-практической конференции «Мир вокруг нас».</a:t>
            </a:r>
          </a:p>
          <a:p>
            <a:r>
              <a:rPr lang="ru-RU" dirty="0" smtClean="0"/>
              <a:t>После</a:t>
            </a:r>
            <a:r>
              <a:rPr lang="ru-RU" baseline="0" dirty="0" smtClean="0"/>
              <a:t> презентации мы</a:t>
            </a:r>
            <a:r>
              <a:rPr lang="ru-RU" dirty="0" smtClean="0"/>
              <a:t> коллективно обсудили результаты и процесс работы, осущест­вили устную самооценку.</a:t>
            </a:r>
          </a:p>
          <a:p>
            <a:r>
              <a:rPr lang="ru-RU" dirty="0" smtClean="0"/>
              <a:t>Самостоятельное создание мультфильмов поднимает самооценку учащихся, способствует формированию новых отношений с преподавателем и одноклассниками, раскрывает, развивает и реализовывает творческий потенциал личности учащихся.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66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небольшой фрагмент нашего пластилинового мультфильма.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650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25538" y="684213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Подводя итог всему</a:t>
            </a:r>
            <a:r>
              <a:rPr lang="ru-RU" baseline="0" dirty="0" smtClean="0"/>
              <a:t> вышесказанному нужно отметить, что </a:t>
            </a:r>
            <a:r>
              <a:rPr lang="ru-RU" dirty="0" smtClean="0"/>
              <a:t> процессе совместных мероприятий дети учатся обсуждать проблему, слушать и слышать другое мнение, отстаивать свою точку зрения, разрешать конфликты путем переговоров. Совместная деятельность создает общее эмоциональное переживание, ребята оказывают помощь друг другу при выполнении задания, сострадают, переживают неудачи и радуются успеху. Они становятся терпимее, добрее, справедливее в оценке своих действий и поступков. В итоге, они учатся признавать право любого человека быть «другим».</a:t>
            </a:r>
          </a:p>
          <a:p>
            <a:r>
              <a:rPr lang="ru-RU" dirty="0" smtClean="0"/>
              <a:t>Таким образом, педагогический смысл работы по нравственному становлению личности младшего школьника состоит в том, чтобы помогать ему продвигаться от элементарных навыков поведения к более высокому уровню, где требуется самостоятельность принятия решения и нравственный выбор. Успешность данного вида деятельности в формировании нравственных качеств школьника зависит от грамотности педагога, разнообразии применяемых им методов и эмоциональном отклике детей. Нравственная направленность личности раскрывается не в отдельных поступках, а в её общей деятельности, которая оценивается, прежде всего, через способность личности активно проявлять жизненную позицию.</a:t>
            </a:r>
          </a:p>
          <a:p>
            <a:endParaRPr lang="ru-RU" dirty="0" smtClean="0"/>
          </a:p>
          <a:p>
            <a:r>
              <a:rPr lang="ru-RU" dirty="0" smtClean="0"/>
              <a:t>Духовно-нравственное воспитание является одним из основных компонентов образовательного процесса в школе, что помогает вырастить честных, добрых, трудолюбивых людей, найти им своё место в жизни, использовать полученные знания и умения на благо Родины. Я считаю, что без привлечения родителей, без тесной связи с семьёй ребёнка, нельзя достичь желаемого результата. Но наладить этот контакт не всегда сразу удаётся. Зачастую современные родители в силу своей постоянной занятости и собственной некомпетентности в вопросах духовно – нравственного воспитания, просто порой не знают, как это сделать. С родителями своих учеников я провожу беседы в рамках родительских собраний и индивидуальные консультации, на которых даю рекомендации по духовно- нравственному воспитанию ребёнка в семье.  </a:t>
            </a:r>
          </a:p>
          <a:p>
            <a:r>
              <a:rPr lang="ru-RU" dirty="0" smtClean="0"/>
              <a:t>И ещё хотелось бы сказать об очень важном моменте в воспитании духовно-нравственной личности это личный пример педагога и воспитателя, его отношение к детям которое имеет определяющее значение в духовно-нравственном воспитании младших школьников.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65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7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Духовно-нравственное развитие и воспитание учащихся являются первостепенной задачей современной образовательной системы и представляют собой важный компонент социального заказа для образования. </a:t>
            </a:r>
          </a:p>
          <a:p>
            <a:r>
              <a:rPr lang="ru-RU" dirty="0" smtClean="0"/>
              <a:t>Ценности личности формируются в семье, неформальных сообществах, трудовых и других коллективах, в сфере массовой информации, искусства, отдыха и т. д. Но наиболее системно, последовательно и глубоко духовно-нравственное развитие и воспитание личности происходит в сфере общего образования, где развитие и воспитание обеспечено всем укладом школьной жизни.</a:t>
            </a:r>
          </a:p>
          <a:p>
            <a:endParaRPr lang="ru-RU" dirty="0" smtClean="0"/>
          </a:p>
          <a:p>
            <a:r>
              <a:rPr lang="ru-RU" dirty="0" smtClean="0"/>
              <a:t>Именно в школе должна быть сосредоточена не только интеллектуальная, но и гражданская, духовная и культурная жизнь обучающегося.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70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Какой же должен</a:t>
            </a:r>
            <a:r>
              <a:rPr lang="ru-RU" baseline="0" dirty="0" smtClean="0"/>
              <a:t> быть современные ученики: о</a:t>
            </a:r>
            <a:r>
              <a:rPr lang="ru-RU" dirty="0" smtClean="0"/>
              <a:t>бразованные, предприимчивые, способные к сотрудничеству, творческие, динамичные, конструктивные, эмоциональные и, конечно, духовно-нравственные. Чтобы получить данный результат в своём классе я поставила перед собой следующие задачи:</a:t>
            </a:r>
          </a:p>
          <a:p>
            <a:r>
              <a:rPr lang="ru-RU" dirty="0" smtClean="0"/>
              <a:t>•	Создание воспитывающей духовно-нравственной среды;</a:t>
            </a:r>
          </a:p>
          <a:p>
            <a:r>
              <a:rPr lang="ru-RU" dirty="0" smtClean="0"/>
              <a:t>•	Стимулирование здорового образа жизни как основы духовно-нравственного воспитания;</a:t>
            </a:r>
          </a:p>
          <a:p>
            <a:r>
              <a:rPr lang="ru-RU" dirty="0" smtClean="0"/>
              <a:t>•	Организация проектно-исследовательской деятельности воспитанников, реализуемой в многообразных организационных формах воспитательной работы – традиционных и творческих;</a:t>
            </a:r>
          </a:p>
          <a:p>
            <a:r>
              <a:rPr lang="ru-RU" dirty="0" smtClean="0"/>
              <a:t>•	Корректировка индивидуального пути духовно-нравственного развития каждого воспитанника, стимулирование его самопознания и самовоспитания.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47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Создание воспитывающей духовно-нравственной среды я  строю через сотрудничество с внешкольными общественными организациями и учреждениями: </a:t>
            </a:r>
          </a:p>
          <a:p>
            <a:r>
              <a:rPr lang="ru-RU" dirty="0" smtClean="0"/>
              <a:t>1) посещение музеев, экскурсии, ежемесячное</a:t>
            </a:r>
            <a:r>
              <a:rPr lang="ru-RU" baseline="0" dirty="0" smtClean="0"/>
              <a:t> посещение театра;</a:t>
            </a:r>
          </a:p>
          <a:p>
            <a:r>
              <a:rPr lang="ru-RU" baseline="0" dirty="0" smtClean="0"/>
              <a:t>2) участие в спартакиадах, организация цикла спортивных игр во время прогулок, беседы о здоровом образе жизни;</a:t>
            </a:r>
          </a:p>
          <a:p>
            <a:r>
              <a:rPr lang="ru-RU" baseline="0" dirty="0" smtClean="0"/>
              <a:t>3) участие и проведение праздников, конкурсов, викторин посвящённых памятным датам истории России и народного календаря.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472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dirty="0" smtClean="0"/>
              <a:t>Психологи утверждают,</a:t>
            </a:r>
            <a:r>
              <a:rPr lang="ru-RU" sz="1100" baseline="0" dirty="0" smtClean="0"/>
              <a:t> что</a:t>
            </a:r>
            <a:r>
              <a:rPr lang="ru-RU" sz="1100" dirty="0" smtClean="0"/>
              <a:t> нравственные качества не могут возникнуть путём естественного «созревания». Их развитие и формирование осуществляется постепенно в процессе накопления и эмоционального освоения конкретных фактов, и зависит это от условий, в которых ребёнок живёт и от средств и методов воспитания. Отечественные и зарубежные психологи (Дж. </a:t>
            </a:r>
            <a:r>
              <a:rPr lang="ru-RU" sz="1100" dirty="0" err="1" smtClean="0"/>
              <a:t>Грузек</a:t>
            </a:r>
            <a:r>
              <a:rPr lang="ru-RU" sz="1100" dirty="0" smtClean="0"/>
              <a:t>; Х. </a:t>
            </a:r>
            <a:r>
              <a:rPr lang="ru-RU" sz="1100" dirty="0" err="1" smtClean="0"/>
              <a:t>Литтон</a:t>
            </a:r>
            <a:r>
              <a:rPr lang="ru-RU" sz="1100" dirty="0" smtClean="0"/>
              <a:t>; </a:t>
            </a:r>
            <a:r>
              <a:rPr lang="ru-RU" sz="1100" dirty="0" err="1" smtClean="0"/>
              <a:t>А.В.Запорожец</a:t>
            </a:r>
            <a:r>
              <a:rPr lang="ru-RU" sz="1100" dirty="0" smtClean="0"/>
              <a:t>; С.А. Козлова; В.А. Петровский) отмечают: ребёнка воспитывает та деятельность, которая доставляет ему радость, оказывает положительное нравственное влияние, гармонично развивает умственные и физические возможности. </a:t>
            </a:r>
          </a:p>
          <a:p>
            <a:r>
              <a:rPr lang="ru-RU" sz="1100" dirty="0" smtClean="0"/>
              <a:t>Самостоятельно организовать такую деятельность ребёнок пока не может. Это должен сделать взрослый, используя новые современные технологии.</a:t>
            </a:r>
          </a:p>
          <a:p>
            <a:endParaRPr lang="ru-RU" sz="11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263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Одной</a:t>
            </a:r>
            <a:r>
              <a:rPr lang="ru-RU" baseline="0" dirty="0" smtClean="0"/>
              <a:t> из наиболее</a:t>
            </a:r>
            <a:r>
              <a:rPr lang="ru-RU" dirty="0" smtClean="0"/>
              <a:t> эффективных технологий, призванных содействовать развитию творческих способностей обучающихся, формированию навыков саморазвития и самообразования</a:t>
            </a:r>
            <a:r>
              <a:rPr lang="ru-RU" baseline="0" dirty="0" smtClean="0"/>
              <a:t> является</a:t>
            </a:r>
            <a:r>
              <a:rPr lang="ru-RU" dirty="0" smtClean="0"/>
              <a:t> проектно-исследовательская</a:t>
            </a:r>
            <a:r>
              <a:rPr lang="ru-RU" baseline="0" dirty="0" smtClean="0"/>
              <a:t> </a:t>
            </a:r>
            <a:r>
              <a:rPr lang="ru-RU" dirty="0" smtClean="0"/>
              <a:t>деятельность.</a:t>
            </a:r>
          </a:p>
          <a:p>
            <a:endParaRPr lang="ru-RU" dirty="0" smtClean="0"/>
          </a:p>
          <a:p>
            <a:r>
              <a:rPr lang="ru-RU" dirty="0" smtClean="0"/>
              <a:t> Использование в своей работе проектно-исследовательской деятельности позволяет развивать актуальное для человека поисковое поведение</a:t>
            </a:r>
            <a:r>
              <a:rPr lang="ru-RU" baseline="0" dirty="0" smtClean="0"/>
              <a:t> и позволяет педагогу</a:t>
            </a:r>
            <a:r>
              <a:rPr lang="ru-RU" dirty="0" smtClean="0"/>
              <a:t> сделать первый вклад в культуру личности: сотрудничество, созидание, диалог, дружба, толерантность – компоненты «культуры мира». В ходе совместной с детьми проектно-исследовательской деятельности значимые взрослые содействуют восхождению личности ребёнка к культуре: дети овладевают позитивными образцами поведения в природе и обществе; овладевают позитивным и ответственным отношением к себе</a:t>
            </a:r>
            <a:r>
              <a:rPr lang="ru-RU" baseline="0" dirty="0" smtClean="0"/>
              <a:t> и</a:t>
            </a:r>
            <a:r>
              <a:rPr lang="ru-RU" dirty="0" smtClean="0"/>
              <a:t> к окружающим, к природе; дети получают право на саморазвитие.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40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Исследовательская деятельность здесь выступает не как самоцель, а как средство воспитания и развития учащихся.</a:t>
            </a:r>
          </a:p>
          <a:p>
            <a:r>
              <a:rPr lang="ru-RU" dirty="0" smtClean="0"/>
              <a:t>В</a:t>
            </a:r>
            <a:r>
              <a:rPr lang="ru-RU" baseline="0" dirty="0" smtClean="0"/>
              <a:t> первом полугодии 2014-2015 учебного года, мы с ребятами создали три проекта:</a:t>
            </a:r>
            <a:br>
              <a:rPr lang="ru-RU" baseline="0" dirty="0" smtClean="0"/>
            </a:br>
            <a:r>
              <a:rPr lang="ru-RU" baseline="0" dirty="0" smtClean="0"/>
              <a:t>два краткосрочных – «Толерантность» и «Язык жестов»</a:t>
            </a:r>
          </a:p>
          <a:p>
            <a:r>
              <a:rPr lang="ru-RU" baseline="0" dirty="0" smtClean="0"/>
              <a:t>И один долгосрочный проект «Путешествие по материкам», результатом которого стал пластилиновый мультфильм.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750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Проект «Толерантность» был подготовлен к 16 ноября ко дню  Международный толерантности.  В ходе презентации данного проекта ребята узнали значение данного термина. Основной целью проекта было донести до учащихся главную  задачу общества –,а, именно, необходимость  проявлять уважение к чуждым для себя вещам, культурам, обычаям, традициям. Все вместе мы должны научиться вслушиваться во мнение окружающих и признавать свои ошибки.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F13A6-7C3B-463A-835F-C4B49DD5BBD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12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4423B88-9D0B-4CD3-B963-806DEEE54AE2}" type="datetimeFigureOut">
              <a:rPr lang="ru-RU" smtClean="0"/>
              <a:t>26.02.2015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0E85C81-147C-45F1-898F-034D1AEF7954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Layout" Target="../diagrams/layout2.xml"/><Relationship Id="rId18" Type="http://schemas.openxmlformats.org/officeDocument/2006/relationships/diagramLayout" Target="../diagrams/layout3.xml"/><Relationship Id="rId3" Type="http://schemas.openxmlformats.org/officeDocument/2006/relationships/notesSlide" Target="../notesSlides/notesSlide7.xml"/><Relationship Id="rId21" Type="http://schemas.microsoft.com/office/2007/relationships/diagramDrawing" Target="../diagrams/drawing3.xml"/><Relationship Id="rId7" Type="http://schemas.openxmlformats.org/officeDocument/2006/relationships/diagramColors" Target="../diagrams/colors1.xml"/><Relationship Id="rId12" Type="http://schemas.openxmlformats.org/officeDocument/2006/relationships/diagramData" Target="../diagrams/data2.xml"/><Relationship Id="rId17" Type="http://schemas.openxmlformats.org/officeDocument/2006/relationships/diagramData" Target="../diagrams/data3.xml"/><Relationship Id="rId2" Type="http://schemas.openxmlformats.org/officeDocument/2006/relationships/slideLayout" Target="../slideLayouts/slideLayout2.xml"/><Relationship Id="rId16" Type="http://schemas.microsoft.com/office/2007/relationships/diagramDrawing" Target="../diagrams/drawing2.xml"/><Relationship Id="rId20" Type="http://schemas.openxmlformats.org/officeDocument/2006/relationships/diagramColors" Target="../diagrams/colors3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emf"/><Relationship Id="rId5" Type="http://schemas.openxmlformats.org/officeDocument/2006/relationships/diagramLayout" Target="../diagrams/layout1.xml"/><Relationship Id="rId15" Type="http://schemas.openxmlformats.org/officeDocument/2006/relationships/diagramColors" Target="../diagrams/colors2.xml"/><Relationship Id="rId10" Type="http://schemas.openxmlformats.org/officeDocument/2006/relationships/package" Target="../embeddings/Microsoft_PowerPoint_Presentation1.pptx"/><Relationship Id="rId19" Type="http://schemas.openxmlformats.org/officeDocument/2006/relationships/diagramQuickStyle" Target="../diagrams/quickStyle3.xml"/><Relationship Id="rId4" Type="http://schemas.openxmlformats.org/officeDocument/2006/relationships/diagramData" Target="../diagrams/data1.xml"/><Relationship Id="rId9" Type="http://schemas.openxmlformats.org/officeDocument/2006/relationships/oleObject" Target="../embeddings/oleObject1.bin"/><Relationship Id="rId1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Государственное бюджетное образовательное учреждение</a:t>
            </a:r>
            <a:br>
              <a:rPr lang="ru-RU" sz="2400" dirty="0" smtClean="0"/>
            </a:br>
            <a:r>
              <a:rPr lang="ru-RU" sz="2400" dirty="0" smtClean="0"/>
              <a:t>лицей № 179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640960" cy="5877272"/>
          </a:xfrm>
        </p:spPr>
        <p:txBody>
          <a:bodyPr>
            <a:normAutofit fontScale="47500" lnSpcReduction="20000"/>
          </a:bodyPr>
          <a:lstStyle/>
          <a:p>
            <a:endParaRPr lang="ru-RU" sz="3600" dirty="0" smtClean="0"/>
          </a:p>
          <a:p>
            <a:endParaRPr lang="ru-RU" sz="3600" dirty="0"/>
          </a:p>
          <a:p>
            <a:pPr algn="ctr"/>
            <a:r>
              <a:rPr lang="ru-RU" sz="5900" dirty="0" smtClean="0">
                <a:solidFill>
                  <a:schemeClr val="tx1"/>
                </a:solidFill>
              </a:rPr>
              <a:t>Презентация педагогического опыта по теме:</a:t>
            </a:r>
          </a:p>
          <a:p>
            <a:pPr algn="ctr"/>
            <a:r>
              <a:rPr lang="ru-RU" sz="5900" dirty="0" smtClean="0">
                <a:solidFill>
                  <a:schemeClr val="tx1"/>
                </a:solidFill>
              </a:rPr>
              <a:t>«Духовно-нравственное воспитание учащихся младшего школьного возраста, </a:t>
            </a:r>
          </a:p>
          <a:p>
            <a:pPr algn="ctr"/>
            <a:r>
              <a:rPr lang="ru-RU" sz="5900" dirty="0" smtClean="0">
                <a:solidFill>
                  <a:schemeClr val="tx1"/>
                </a:solidFill>
              </a:rPr>
              <a:t>как важнейший аспект формирования личности гражданина России»</a:t>
            </a:r>
          </a:p>
          <a:p>
            <a:endParaRPr lang="ru-RU" sz="5900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sz="4200" dirty="0" smtClean="0">
                <a:solidFill>
                  <a:schemeClr val="tx1"/>
                </a:solidFill>
              </a:rPr>
              <a:t>                                        Автор -  составитель:  </a:t>
            </a:r>
            <a:r>
              <a:rPr lang="ru-RU" sz="4200" dirty="0" err="1" smtClean="0">
                <a:solidFill>
                  <a:schemeClr val="tx1"/>
                </a:solidFill>
              </a:rPr>
              <a:t>Курохтина</a:t>
            </a:r>
            <a:r>
              <a:rPr lang="ru-RU" sz="4200" dirty="0" smtClean="0">
                <a:solidFill>
                  <a:schemeClr val="tx1"/>
                </a:solidFill>
              </a:rPr>
              <a:t> Ирина Николаевна,</a:t>
            </a:r>
          </a:p>
          <a:p>
            <a:pPr algn="r"/>
            <a:r>
              <a:rPr lang="ru-RU" sz="4200" dirty="0" smtClean="0">
                <a:solidFill>
                  <a:schemeClr val="tx1"/>
                </a:solidFill>
              </a:rPr>
              <a:t> воспитатель ГПД</a:t>
            </a:r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endParaRPr lang="ru-RU" sz="2200" dirty="0" smtClean="0"/>
          </a:p>
          <a:p>
            <a:endParaRPr lang="ru-RU" sz="2200" dirty="0"/>
          </a:p>
          <a:p>
            <a:pPr algn="ctr"/>
            <a:r>
              <a:rPr lang="ru-RU" sz="3400" dirty="0" smtClean="0">
                <a:solidFill>
                  <a:schemeClr val="tx1"/>
                </a:solidFill>
              </a:rPr>
              <a:t>Санкт-Петербург </a:t>
            </a:r>
          </a:p>
          <a:p>
            <a:pPr algn="ctr"/>
            <a:r>
              <a:rPr lang="ru-RU" sz="3400" dirty="0" smtClean="0">
                <a:solidFill>
                  <a:schemeClr val="tx1"/>
                </a:solidFill>
              </a:rPr>
              <a:t>2015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0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100392" cy="980728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Тест «Проявляешь ли ты толерантность</a:t>
            </a:r>
            <a:r>
              <a:rPr lang="ru-RU" sz="3200" dirty="0" smtClean="0"/>
              <a:t>?»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908720"/>
            <a:ext cx="4320480" cy="594928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ru-RU" sz="1200" dirty="0"/>
              <a:t> Вы поняли, что такое толерантность? Давайте поиграем и проверим:  «Толерантны ли вы?»     </a:t>
            </a:r>
          </a:p>
          <a:p>
            <a:pPr marL="82296" indent="0">
              <a:buNone/>
            </a:pPr>
            <a:r>
              <a:rPr lang="ru-RU" sz="1200" dirty="0"/>
              <a:t>1. Твой друг тебя обидел…</a:t>
            </a:r>
          </a:p>
          <a:p>
            <a:pPr marL="82296" indent="0">
              <a:buNone/>
            </a:pPr>
            <a:r>
              <a:rPr lang="ru-RU" sz="1200" dirty="0"/>
              <a:t>а. ты отомстишь ему;</a:t>
            </a:r>
          </a:p>
          <a:p>
            <a:pPr marL="82296" indent="0">
              <a:buNone/>
            </a:pPr>
            <a:r>
              <a:rPr lang="ru-RU" sz="1200" dirty="0"/>
              <a:t>б. ты попытаешься простить его</a:t>
            </a:r>
          </a:p>
          <a:p>
            <a:pPr marL="82296" indent="0">
              <a:buNone/>
            </a:pPr>
            <a:r>
              <a:rPr lang="ru-RU" sz="1200" dirty="0" smtClean="0"/>
              <a:t>   </a:t>
            </a:r>
            <a:r>
              <a:rPr lang="ru-RU" sz="1200" dirty="0"/>
              <a:t>2. Видишь, когда слабый обижает сильного…</a:t>
            </a:r>
          </a:p>
          <a:p>
            <a:pPr marL="82296" indent="0">
              <a:buNone/>
            </a:pPr>
            <a:r>
              <a:rPr lang="ru-RU" sz="1200" dirty="0"/>
              <a:t>а. проходишь мимо;</a:t>
            </a:r>
          </a:p>
          <a:p>
            <a:pPr marL="82296" indent="0">
              <a:buNone/>
            </a:pPr>
            <a:r>
              <a:rPr lang="ru-RU" sz="1200" dirty="0"/>
              <a:t>б. вмешиваешься.    </a:t>
            </a:r>
          </a:p>
          <a:p>
            <a:pPr marL="82296" indent="0">
              <a:buNone/>
            </a:pPr>
            <a:r>
              <a:rPr lang="ru-RU" sz="1200" dirty="0" smtClean="0"/>
              <a:t>3</a:t>
            </a:r>
            <a:r>
              <a:rPr lang="ru-RU" sz="1200" dirty="0"/>
              <a:t>.  Ты не согласен с кем-то…</a:t>
            </a:r>
          </a:p>
          <a:p>
            <a:pPr marL="82296" indent="0">
              <a:buNone/>
            </a:pPr>
            <a:r>
              <a:rPr lang="ru-RU" sz="1200" dirty="0"/>
              <a:t>а. ты не дашь ему говорить;</a:t>
            </a:r>
          </a:p>
          <a:p>
            <a:pPr marL="82296" indent="0">
              <a:buNone/>
            </a:pPr>
            <a:r>
              <a:rPr lang="ru-RU" sz="1200" dirty="0"/>
              <a:t>б. ты все-таки слушаешь его</a:t>
            </a:r>
            <a:r>
              <a:rPr lang="ru-RU" sz="1200" dirty="0" smtClean="0"/>
              <a:t>.</a:t>
            </a:r>
          </a:p>
          <a:p>
            <a:pPr marL="82296" indent="0">
              <a:buNone/>
            </a:pPr>
            <a:r>
              <a:rPr lang="ru-RU" sz="1200" dirty="0" smtClean="0"/>
              <a:t>  </a:t>
            </a:r>
            <a:r>
              <a:rPr lang="ru-RU" sz="1200" dirty="0"/>
              <a:t>4. Учитель ждет ответа твоего одноклассника, но ты знаешь правильный ответ….</a:t>
            </a:r>
          </a:p>
          <a:p>
            <a:pPr marL="82296" indent="0">
              <a:buNone/>
            </a:pPr>
            <a:r>
              <a:rPr lang="ru-RU" sz="1200" dirty="0"/>
              <a:t>а. ты кричишь с места правильный ответ;</a:t>
            </a:r>
          </a:p>
          <a:p>
            <a:pPr marL="82296" indent="0">
              <a:buNone/>
            </a:pPr>
            <a:r>
              <a:rPr lang="ru-RU" sz="1200" dirty="0"/>
              <a:t>б. дашь возможность ответить другому.  </a:t>
            </a:r>
          </a:p>
          <a:p>
            <a:pPr marL="82296" indent="0">
              <a:buNone/>
            </a:pPr>
            <a:r>
              <a:rPr lang="ru-RU" sz="1200" dirty="0" smtClean="0"/>
              <a:t>5</a:t>
            </a:r>
            <a:r>
              <a:rPr lang="ru-RU" sz="1200" dirty="0"/>
              <a:t>. Младший братишка сломал твою игрушку…</a:t>
            </a:r>
          </a:p>
          <a:p>
            <a:pPr marL="82296" indent="0">
              <a:buNone/>
            </a:pPr>
            <a:r>
              <a:rPr lang="ru-RU" sz="1200" dirty="0"/>
              <a:t>а. ты ударишь его;</a:t>
            </a:r>
          </a:p>
          <a:p>
            <a:pPr marL="82296" indent="0">
              <a:buNone/>
            </a:pPr>
            <a:r>
              <a:rPr lang="ru-RU" sz="1200" dirty="0"/>
              <a:t>б. ты его простишь, он сделал это не нарочно.</a:t>
            </a:r>
          </a:p>
          <a:p>
            <a:pPr marL="82296" indent="0">
              <a:buNone/>
            </a:pPr>
            <a:r>
              <a:rPr lang="ru-RU" sz="1200" dirty="0"/>
              <a:t>    Сосчитай , сколько ответов под пунктом «б» получилось. </a:t>
            </a:r>
          </a:p>
          <a:p>
            <a:r>
              <a:rPr lang="ru-RU" sz="1200" dirty="0"/>
              <a:t>     Если у тебя все «б»: Прекрасно! Ты проявляешь большую толерантность.</a:t>
            </a:r>
          </a:p>
          <a:p>
            <a:r>
              <a:rPr lang="ru-RU" sz="1200" dirty="0"/>
              <a:t>      Если у тебя 3 и меньше «б»: Ты не очень толерантен.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044379"/>
              </p:ext>
            </p:extLst>
          </p:nvPr>
        </p:nvGraphicFramePr>
        <p:xfrm>
          <a:off x="5364088" y="1124743"/>
          <a:ext cx="3672408" cy="5040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1820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«Язык жестов»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2880320" cy="4968552"/>
          </a:xfrm>
        </p:spPr>
        <p:txBody>
          <a:bodyPr>
            <a:normAutofit/>
          </a:bodyPr>
          <a:lstStyle/>
          <a:p>
            <a:r>
              <a:rPr lang="ru-RU" dirty="0" smtClean="0"/>
              <a:t>Цель проекта:</a:t>
            </a:r>
          </a:p>
          <a:p>
            <a:pPr marL="82296" indent="0">
              <a:buNone/>
            </a:pPr>
            <a:r>
              <a:rPr lang="ru-RU" sz="2400" dirty="0"/>
              <a:t>ф</a:t>
            </a:r>
            <a:r>
              <a:rPr lang="ru-RU" sz="2400" dirty="0" smtClean="0"/>
              <a:t>ормирование позитивного  отношения  к людям с ограниченными возможностями. </a:t>
            </a:r>
            <a:endParaRPr lang="ru-RU" sz="2400" dirty="0"/>
          </a:p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9160210"/>
              </p:ext>
            </p:extLst>
          </p:nvPr>
        </p:nvGraphicFramePr>
        <p:xfrm>
          <a:off x="3635897" y="1293709"/>
          <a:ext cx="5328591" cy="5564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48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«Путешествие по материкам»</a:t>
            </a:r>
            <a:br>
              <a:rPr lang="ru-RU" dirty="0" smtClean="0"/>
            </a:br>
            <a:r>
              <a:rPr lang="ru-RU" dirty="0" smtClean="0"/>
              <a:t>(пластилиновый мультфильм)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1524000"/>
            <a:ext cx="2520280" cy="4663440"/>
          </a:xfrm>
        </p:spPr>
        <p:txBody>
          <a:bodyPr/>
          <a:lstStyle/>
          <a:p>
            <a:r>
              <a:rPr lang="ru-RU" dirty="0" smtClean="0"/>
              <a:t>Цель проекта:</a:t>
            </a:r>
          </a:p>
          <a:p>
            <a:pPr marL="82296" indent="0">
              <a:buNone/>
            </a:pPr>
            <a:r>
              <a:rPr lang="ru-RU" sz="2400" dirty="0" smtClean="0"/>
              <a:t>Воспитание чувства любви к природе и уважение ко всему живому.</a:t>
            </a:r>
            <a:endParaRPr lang="ru-RU" sz="24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6225420"/>
              </p:ext>
            </p:extLst>
          </p:nvPr>
        </p:nvGraphicFramePr>
        <p:xfrm>
          <a:off x="3275856" y="1340768"/>
          <a:ext cx="586814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159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Работа над проектом «Путешествие по материкам»</a:t>
            </a:r>
            <a:endParaRPr lang="ru-RU" sz="3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7506187"/>
              </p:ext>
            </p:extLst>
          </p:nvPr>
        </p:nvGraphicFramePr>
        <p:xfrm>
          <a:off x="1043608" y="1124744"/>
          <a:ext cx="810039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C:\animal\257CANON\IMG_6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501008"/>
            <a:ext cx="246479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Temp\m0kl3h-2lo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42" y="1124744"/>
            <a:ext cx="2636429" cy="197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Отрывок пластилинового мультфильма «Путешествие по материкам»</a:t>
            </a:r>
            <a:endParaRPr lang="ru-RU" sz="3600" dirty="0"/>
          </a:p>
        </p:txBody>
      </p:sp>
      <p:pic>
        <p:nvPicPr>
          <p:cNvPr id="9" name="Отрывок пластилинового мультфильма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1412776"/>
            <a:ext cx="6909519" cy="5334046"/>
          </a:xfrm>
        </p:spPr>
      </p:pic>
    </p:spTree>
    <p:extLst>
      <p:ext uri="{BB962C8B-B14F-4D97-AF65-F5344CB8AC3E}">
        <p14:creationId xmlns:p14="http://schemas.microsoft.com/office/powerpoint/2010/main" val="176227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Выводы и 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616624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Проектно-исследовательская деятельность – это возможность </a:t>
            </a:r>
            <a:r>
              <a:rPr lang="ru-RU" sz="2000" dirty="0"/>
              <a:t>максимального раскрытия своего творческого потенциала. Это деятельность, </a:t>
            </a:r>
            <a:r>
              <a:rPr lang="ru-RU" sz="2000" dirty="0" smtClean="0"/>
              <a:t>позволяет </a:t>
            </a:r>
            <a:r>
              <a:rPr lang="ru-RU" sz="2000" dirty="0"/>
              <a:t>проявить себя индивидуально или в группе, попробовать свои силы, приложить свои знания, принести пользу, показать публично достигнутый результат. </a:t>
            </a:r>
            <a:endParaRPr lang="ru-RU" sz="2000" dirty="0" smtClean="0"/>
          </a:p>
          <a:p>
            <a:r>
              <a:rPr lang="ru-RU" sz="2000" dirty="0" smtClean="0"/>
              <a:t>Основная </a:t>
            </a:r>
            <a:r>
              <a:rPr lang="ru-RU" sz="2000" dirty="0"/>
              <a:t>цель проектного метода – это развитие свободной творческой личности ребенка, которое определяется задачами развития и задачами исследовательской деятельности детей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Метод проектно-исследовательской деятельности  характеризуется высокой мотивацией , которая даёт незатухающий источник  энергии для самостоятельной деятельности и творческой активности.</a:t>
            </a:r>
          </a:p>
          <a:p>
            <a:r>
              <a:rPr lang="ru-RU" sz="2000" dirty="0" smtClean="0"/>
              <a:t>Метод проектов-способствует развитию </a:t>
            </a:r>
            <a:r>
              <a:rPr lang="ru-RU" sz="2000" dirty="0"/>
              <a:t>общения и взаимоотношений детей друг с другом, в процессе которых ребенок получает представления о другом человеке и о самом себе, о своих возможностях и способностях.</a:t>
            </a:r>
            <a:endParaRPr lang="ru-RU" sz="2000" dirty="0" smtClean="0"/>
          </a:p>
          <a:p>
            <a:r>
              <a:rPr lang="ru-RU" sz="2000" dirty="0" smtClean="0"/>
              <a:t>Метод проектов способствует  укреплению </a:t>
            </a:r>
            <a:r>
              <a:rPr lang="ru-RU" sz="2000" dirty="0"/>
              <a:t>сотрудничества семьи и школы. </a:t>
            </a:r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90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450506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2924944"/>
            <a:ext cx="7498080" cy="3323456"/>
          </a:xfrm>
        </p:spPr>
        <p:txBody>
          <a:bodyPr/>
          <a:lstStyle/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4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628800"/>
            <a:ext cx="6567432" cy="3600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Проектно-исследовательская деятельность как средство духовно-нравственного воспитания младших школьников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9752" y="188640"/>
            <a:ext cx="6639440" cy="504056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822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Введение.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84784"/>
            <a:ext cx="7890080" cy="5040560"/>
          </a:xfrm>
        </p:spPr>
        <p:txBody>
          <a:bodyPr>
            <a:normAutofit/>
          </a:bodyPr>
          <a:lstStyle/>
          <a:p>
            <a:r>
              <a:rPr lang="ru-RU" sz="2400" i="1" dirty="0"/>
              <a:t>«Воспитание – это постепенное обогащение ребёнка знаниями, умениями, опытом, это развитие ума и формирование отношения к добру и злу, подготовка к борьбе против всего, что идёт вразрез с принятыми в обществе моральными устоями».</a:t>
            </a:r>
          </a:p>
          <a:p>
            <a:pPr marL="82296" indent="0" algn="r">
              <a:buNone/>
            </a:pPr>
            <a:r>
              <a:rPr lang="ru-RU" sz="2400" dirty="0"/>
              <a:t>В. А. </a:t>
            </a:r>
            <a:r>
              <a:rPr lang="ru-RU" sz="2400" dirty="0" smtClean="0"/>
              <a:t>Сухомлинский</a:t>
            </a:r>
          </a:p>
          <a:p>
            <a:r>
              <a:rPr lang="ru-RU" sz="2400" i="1" dirty="0"/>
              <a:t>«Нравственность — это внутренние, духовные качества, которыми руководствуется человек, этические нормы, правила поведения, </a:t>
            </a:r>
            <a:r>
              <a:rPr lang="ru-RU" sz="2400" i="1" dirty="0" smtClean="0"/>
              <a:t>определяемые этими </a:t>
            </a:r>
            <a:r>
              <a:rPr lang="ru-RU" sz="2400" i="1" dirty="0"/>
              <a:t>качествами</a:t>
            </a:r>
            <a:r>
              <a:rPr lang="ru-RU" sz="2400" i="1" dirty="0" smtClean="0"/>
              <a:t>»</a:t>
            </a:r>
          </a:p>
          <a:p>
            <a:pPr marL="82296" indent="0" algn="r">
              <a:buNone/>
            </a:pPr>
            <a:r>
              <a:rPr lang="ru-RU" sz="2400" dirty="0" smtClean="0"/>
              <a:t>Словарь Ожегова С.И. с.414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239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Задачи: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Создание воспитывающей духовно-нравственной среды.</a:t>
            </a:r>
          </a:p>
          <a:p>
            <a:r>
              <a:rPr lang="ru-RU" sz="2400" dirty="0" smtClean="0"/>
              <a:t>Стимулирование здорового образа жизни как основы духовно-нравственного воспитания.</a:t>
            </a:r>
          </a:p>
          <a:p>
            <a:r>
              <a:rPr lang="ru-RU" sz="2400" dirty="0" smtClean="0"/>
              <a:t>Организация проектно-исследовательской деятельности воспитанников в традиционных и творческих формах.</a:t>
            </a:r>
          </a:p>
          <a:p>
            <a:r>
              <a:rPr lang="ru-RU" sz="2400" dirty="0"/>
              <a:t>Корректировка индивидуального пути духовно-нравственного развития каждого воспитанника, стимулирование его самопознания и самовоспитания.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40249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4" cy="689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9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4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26876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Проектно-исследовательская деятельность</a:t>
            </a:r>
            <a:endParaRPr lang="ru-RU" sz="3600" dirty="0"/>
          </a:p>
        </p:txBody>
      </p:sp>
      <p:graphicFrame>
        <p:nvGraphicFramePr>
          <p:cNvPr id="11" name="Объект 10" hidden="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690921"/>
              </p:ext>
            </p:extLst>
          </p:nvPr>
        </p:nvGraphicFramePr>
        <p:xfrm>
          <a:off x="971600" y="1340768"/>
          <a:ext cx="81724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 hidden="1"/>
          <p:cNvSpPr/>
          <p:nvPr/>
        </p:nvSpPr>
        <p:spPr>
          <a:xfrm>
            <a:off x="3995936" y="2852936"/>
            <a:ext cx="2520280" cy="20665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085101"/>
              </p:ext>
            </p:extLst>
          </p:nvPr>
        </p:nvGraphicFramePr>
        <p:xfrm>
          <a:off x="1043608" y="1243169"/>
          <a:ext cx="3600400" cy="2702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Презентация" r:id="rId10" imgW="4256509" imgH="3192839" progId="PowerPoint.Show.12">
                  <p:embed/>
                </p:oleObj>
              </mc:Choice>
              <mc:Fallback>
                <p:oleObj name="Презентация" r:id="rId10" imgW="4256509" imgH="319283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3608" y="1243169"/>
                        <a:ext cx="3600400" cy="27023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379598955"/>
              </p:ext>
            </p:extLst>
          </p:nvPr>
        </p:nvGraphicFramePr>
        <p:xfrm>
          <a:off x="4427984" y="1268760"/>
          <a:ext cx="45005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938413919"/>
              </p:ext>
            </p:extLst>
          </p:nvPr>
        </p:nvGraphicFramePr>
        <p:xfrm>
          <a:off x="1187624" y="3933056"/>
          <a:ext cx="4752528" cy="279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30144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Проектно-исследовательская деятельность</a:t>
            </a:r>
            <a:endParaRPr lang="ru-RU" sz="36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879804"/>
              </p:ext>
            </p:extLst>
          </p:nvPr>
        </p:nvGraphicFramePr>
        <p:xfrm>
          <a:off x="1907704" y="1556792"/>
          <a:ext cx="6301457" cy="4200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04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«Толерантность»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980728"/>
            <a:ext cx="4032448" cy="5877272"/>
          </a:xfrm>
        </p:spPr>
        <p:txBody>
          <a:bodyPr>
            <a:normAutofit fontScale="62500" lnSpcReduction="20000"/>
          </a:bodyPr>
          <a:lstStyle/>
          <a:p>
            <a:r>
              <a:rPr lang="ru-RU" sz="3800" b="1" dirty="0" smtClean="0"/>
              <a:t>Цель проекта</a:t>
            </a:r>
            <a:r>
              <a:rPr lang="ru-RU" sz="3800" dirty="0" smtClean="0"/>
              <a:t>: формирование и внедрение социальных норм толерантности , формирование у детей навыков толерантных отношений.</a:t>
            </a:r>
          </a:p>
          <a:p>
            <a:pPr marL="82296" indent="0">
              <a:buNone/>
            </a:pPr>
            <a:endParaRPr lang="ru-RU" sz="2400" dirty="0"/>
          </a:p>
          <a:p>
            <a:pPr marL="82296" indent="0">
              <a:buNone/>
            </a:pPr>
            <a:r>
              <a:rPr lang="ru-RU" sz="2400" i="1" dirty="0" smtClean="0"/>
              <a:t>«Что </a:t>
            </a:r>
            <a:r>
              <a:rPr lang="ru-RU" sz="2400" i="1" dirty="0"/>
              <a:t>такое толерантность?</a:t>
            </a:r>
          </a:p>
          <a:p>
            <a:pPr marL="82296" indent="0">
              <a:buNone/>
            </a:pPr>
            <a:r>
              <a:rPr lang="ru-RU" sz="2400" i="1" dirty="0"/>
              <a:t>Доброта, любовь и смех.</a:t>
            </a:r>
          </a:p>
          <a:p>
            <a:pPr marL="82296" indent="0">
              <a:buNone/>
            </a:pPr>
            <a:r>
              <a:rPr lang="ru-RU" sz="2400" i="1" dirty="0"/>
              <a:t>Что такое толерантность?</a:t>
            </a:r>
          </a:p>
          <a:p>
            <a:pPr marL="82296" indent="0">
              <a:buNone/>
            </a:pPr>
            <a:r>
              <a:rPr lang="ru-RU" sz="2400" i="1" dirty="0"/>
              <a:t>Счастье, дружба и успех.</a:t>
            </a:r>
          </a:p>
          <a:p>
            <a:pPr marL="82296" indent="0">
              <a:buNone/>
            </a:pPr>
            <a:r>
              <a:rPr lang="ru-RU" sz="2400" i="1" dirty="0"/>
              <a:t>Труд и вежливость – в почете!</a:t>
            </a:r>
          </a:p>
          <a:p>
            <a:pPr marL="82296" indent="0">
              <a:buNone/>
            </a:pPr>
            <a:r>
              <a:rPr lang="ru-RU" sz="2400" i="1" dirty="0"/>
              <a:t>Умный, честный, чистоплотный,</a:t>
            </a:r>
          </a:p>
          <a:p>
            <a:pPr marL="82296" indent="0">
              <a:buNone/>
            </a:pPr>
            <a:r>
              <a:rPr lang="ru-RU" sz="2400" i="1" dirty="0"/>
              <a:t>Ценит дружбу и друзей.</a:t>
            </a:r>
          </a:p>
          <a:p>
            <a:pPr marL="82296" indent="0">
              <a:buNone/>
            </a:pPr>
            <a:r>
              <a:rPr lang="ru-RU" sz="2400" i="1" dirty="0"/>
              <a:t>Смелый, ловкий и веселый,</a:t>
            </a:r>
          </a:p>
          <a:p>
            <a:pPr marL="82296" indent="0">
              <a:buNone/>
            </a:pPr>
            <a:r>
              <a:rPr lang="ru-RU" sz="2400" i="1" dirty="0"/>
              <a:t>Не обидит малышей.</a:t>
            </a:r>
          </a:p>
          <a:p>
            <a:pPr marL="82296" indent="0">
              <a:buNone/>
            </a:pPr>
            <a:r>
              <a:rPr lang="ru-RU" sz="2400" i="1" dirty="0"/>
              <a:t>Аккуратный, чуткий, скромный,</a:t>
            </a:r>
          </a:p>
          <a:p>
            <a:pPr marL="82296" indent="0">
              <a:buNone/>
            </a:pPr>
            <a:r>
              <a:rPr lang="ru-RU" sz="2400" i="1" dirty="0"/>
              <a:t>Бережет природу, честь.</a:t>
            </a:r>
          </a:p>
          <a:p>
            <a:pPr marL="82296" indent="0">
              <a:buNone/>
            </a:pPr>
            <a:r>
              <a:rPr lang="ru-RU" sz="2400" i="1" dirty="0"/>
              <a:t>Эти качества достойны</a:t>
            </a:r>
          </a:p>
          <a:p>
            <a:pPr marL="82296" indent="0">
              <a:buNone/>
            </a:pPr>
            <a:r>
              <a:rPr lang="ru-RU" sz="2400" i="1" dirty="0"/>
              <a:t>Толерантными их счесть</a:t>
            </a:r>
            <a:r>
              <a:rPr lang="ru-RU" sz="2400" i="1" dirty="0" smtClean="0"/>
              <a:t>.»</a:t>
            </a:r>
            <a:endParaRPr lang="ru-RU" sz="2400" i="1" dirty="0"/>
          </a:p>
          <a:p>
            <a:pPr marL="82296" indent="0">
              <a:buNone/>
            </a:pPr>
            <a:endParaRPr lang="ru-RU" sz="2400" dirty="0" smtClean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248596" cy="3744416"/>
          </a:xfrm>
        </p:spPr>
      </p:pic>
    </p:spTree>
    <p:extLst>
      <p:ext uri="{BB962C8B-B14F-4D97-AF65-F5344CB8AC3E}">
        <p14:creationId xmlns:p14="http://schemas.microsoft.com/office/powerpoint/2010/main" val="31374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7767</TotalTime>
  <Words>1916</Words>
  <Application>Microsoft Office PowerPoint</Application>
  <PresentationFormat>Экран (4:3)</PresentationFormat>
  <Paragraphs>149</Paragraphs>
  <Slides>16</Slides>
  <Notes>15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Солнцестояние</vt:lpstr>
      <vt:lpstr>Презентация</vt:lpstr>
      <vt:lpstr>Государственное бюджетное образовательное учреждение лицей № 179  </vt:lpstr>
      <vt:lpstr>Проектно-исследовательская деятельность как средство духовно-нравственного воспитания младших школьников</vt:lpstr>
      <vt:lpstr>Введение.</vt:lpstr>
      <vt:lpstr>Задачи:</vt:lpstr>
      <vt:lpstr>Презентация PowerPoint</vt:lpstr>
      <vt:lpstr>Презентация PowerPoint</vt:lpstr>
      <vt:lpstr>Проектно-исследовательская деятельность</vt:lpstr>
      <vt:lpstr>Проектно-исследовательская деятельность</vt:lpstr>
      <vt:lpstr>«Толерантность»</vt:lpstr>
      <vt:lpstr>Тест «Проявляешь ли ты толерантность?» </vt:lpstr>
      <vt:lpstr>«Язык жестов»</vt:lpstr>
      <vt:lpstr>«Путешествие по материкам» (пластилиновый мультфильм)</vt:lpstr>
      <vt:lpstr>Работа над проектом «Путешествие по материкам»</vt:lpstr>
      <vt:lpstr>Отрывок пластилинового мультфильма «Путешествие по материкам»</vt:lpstr>
      <vt:lpstr>Выводы и заключение</vt:lpstr>
      <vt:lpstr>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образовательное учреждение лицей № 179</dc:title>
  <dc:creator>prizrak</dc:creator>
  <cp:lastModifiedBy>User</cp:lastModifiedBy>
  <cp:revision>104</cp:revision>
  <dcterms:created xsi:type="dcterms:W3CDTF">2015-02-08T09:24:59Z</dcterms:created>
  <dcterms:modified xsi:type="dcterms:W3CDTF">2015-02-26T20:22:35Z</dcterms:modified>
</cp:coreProperties>
</file>