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02B5-1199-466D-9F3A-D6F80951D6FE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03AB-F9FD-4F26-AEC0-8CA23CEBF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02B5-1199-466D-9F3A-D6F80951D6FE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03AB-F9FD-4F26-AEC0-8CA23CEBF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02B5-1199-466D-9F3A-D6F80951D6FE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03AB-F9FD-4F26-AEC0-8CA23CEBF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02B5-1199-466D-9F3A-D6F80951D6FE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03AB-F9FD-4F26-AEC0-8CA23CEBF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02B5-1199-466D-9F3A-D6F80951D6FE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03AB-F9FD-4F26-AEC0-8CA23CEBF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02B5-1199-466D-9F3A-D6F80951D6FE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03AB-F9FD-4F26-AEC0-8CA23CEBF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02B5-1199-466D-9F3A-D6F80951D6FE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03AB-F9FD-4F26-AEC0-8CA23CEBF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02B5-1199-466D-9F3A-D6F80951D6FE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03AB-F9FD-4F26-AEC0-8CA23CEBF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02B5-1199-466D-9F3A-D6F80951D6FE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03AB-F9FD-4F26-AEC0-8CA23CEBF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02B5-1199-466D-9F3A-D6F80951D6FE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03AB-F9FD-4F26-AEC0-8CA23CEBF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02B5-1199-466D-9F3A-D6F80951D6FE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03AB-F9FD-4F26-AEC0-8CA23CEBF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802B5-1199-466D-9F3A-D6F80951D6FE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E03AB-F9FD-4F26-AEC0-8CA23CEBF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docviewer.yandex.ru/r.xml?sk=d87cfeb11b9e5058cf67eb4c69964a90&amp;url=http://shcool-26.blogspot.ru/2013/04/blog-post_22.html" TargetMode="External"/><Relationship Id="rId13" Type="http://schemas.openxmlformats.org/officeDocument/2006/relationships/hyperlink" Target="https://docviewer.yandex.ru/r.xml?sk=d87cfeb11b9e5058cf67eb4c69964a90&amp;url=http://www.slideshare.net/lvr/reading-n" TargetMode="External"/><Relationship Id="rId18" Type="http://schemas.openxmlformats.org/officeDocument/2006/relationships/hyperlink" Target="https://docviewer.yandex.ru/r.xml?sk=d87cfeb11b9e5058cf67eb4c69964a90&amp;url=http://eleha2615.86sch11-nv.edusite.ru/DswMedia/zadachi_na_gramotnost-_chteniya.rtf" TargetMode="External"/><Relationship Id="rId3" Type="http://schemas.openxmlformats.org/officeDocument/2006/relationships/hyperlink" Target="https://docviewer.yandex.ru/r.xml?sk=d87cfeb11b9e5058cf67eb4c69964a90&amp;url=http://www.school2100.ru/school2100/nashi_tehnologii/tehnologiya_produkt_chteniya.pdf" TargetMode="External"/><Relationship Id="rId7" Type="http://schemas.openxmlformats.org/officeDocument/2006/relationships/hyperlink" Target="https://docviewer.yandex.ru/r.xml?sk=d87cfeb11b9e5058cf67eb4c69964a90&amp;url=http://prezi.com/tiniiobtdgfz/presentation/" TargetMode="External"/><Relationship Id="rId12" Type="http://schemas.openxmlformats.org/officeDocument/2006/relationships/hyperlink" Target="https://docviewer.yandex.ru/r.xml?sk=d87cfeb11b9e5058cf67eb4c69964a90&amp;url=http://www.narva.ut.ee/sites/default/files/nc/materjal.pdf" TargetMode="External"/><Relationship Id="rId17" Type="http://schemas.openxmlformats.org/officeDocument/2006/relationships/hyperlink" Target="https://docviewer.yandex.ru/r.xml?sk=d87cfeb11b9e5058cf67eb4c69964a90&amp;url=https://sites.google.com/site/kniznaapolkavmk/russkih-g-a-didakticeskie-osnovy-modelirovania-ucebnogo-zanatia" TargetMode="External"/><Relationship Id="rId2" Type="http://schemas.openxmlformats.org/officeDocument/2006/relationships/hyperlink" Target="https://docviewer.yandex.ru/r.xml?sk=d87cfeb11b9e5058cf67eb4c69964a90&amp;url=https://docs.google.com/document/d/1jiQ9gYsdh4GDlue00WofIcapJaiTzhigA-GIDg-Jrx8/edit?usp=sharing" TargetMode="External"/><Relationship Id="rId16" Type="http://schemas.openxmlformats.org/officeDocument/2006/relationships/hyperlink" Target="https://docviewer.yandex.ru/r.xml?sk=d87cfeb11b9e5058cf67eb4c69964a90&amp;url=http://www.uchportal.ru/publ/24-1-0-2470" TargetMode="External"/><Relationship Id="rId20" Type="http://schemas.openxmlformats.org/officeDocument/2006/relationships/hyperlink" Target="https://docviewer.yandex.ru/r.xml?sk=d87cfeb11b9e5058cf67eb4c69964a90&amp;url=http://wiki.tgl.net.ru/index.php/%D0%9A%D0%B0%D1%82%D0%B5%D0%B3%D0%BE%D1%80%D0%B8%D1%8F:%D0%9A%D0%BE%D0%BD%D0%BA%D1%83%D1%80%D1%81_IT-activity_2013/201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viewer.yandex.ru/r.xml?sk=d87cfeb11b9e5058cf67eb4c69964a90&amp;url=http://www.slideshare.net/olgatu/mk-17823571" TargetMode="External"/><Relationship Id="rId11" Type="http://schemas.openxmlformats.org/officeDocument/2006/relationships/hyperlink" Target="https://docviewer.yandex.ru/r.xml?sk=d87cfeb11b9e5058cf67eb4c69964a90&amp;url=http://socialnauki.ru/?p=1040" TargetMode="External"/><Relationship Id="rId5" Type="http://schemas.openxmlformats.org/officeDocument/2006/relationships/hyperlink" Target="https://docviewer.yandex.ru/r.xml?sk=d87cfeb11b9e5058cf67eb4c69964a90&amp;url=http://f3.tiera.ru/2/L_Languages/LRu_Russian/Valgina%20N.S.%20Teoriya%20teksta%20(Logos,%202003)(ISBN%205940101879)(ru)(216s)_LRu_.pdf" TargetMode="External"/><Relationship Id="rId15" Type="http://schemas.openxmlformats.org/officeDocument/2006/relationships/hyperlink" Target="https://docviewer.yandex.ru/r.xml?sk=d87cfeb11b9e5058cf67eb4c69964a90&amp;url=http://rus.1september.ru/article.php?ID=200201411" TargetMode="External"/><Relationship Id="rId10" Type="http://schemas.openxmlformats.org/officeDocument/2006/relationships/hyperlink" Target="https://docviewer.yandex.ru/r.xml?sk=d87cfeb11b9e5058cf67eb4c69964a90&amp;url=http://didaktor.ru/texnika-aktivno-produktivnogo-chteniya-ili-kak-organizovat-rabotu-s-uchebnikom-na-uroke/" TargetMode="External"/><Relationship Id="rId19" Type="http://schemas.openxmlformats.org/officeDocument/2006/relationships/hyperlink" Target="https://docviewer.yandex.ru/r.xml?sk=d87cfeb11b9e5058cf67eb4c69964a90&amp;url=http://write-read.ru/news/1614" TargetMode="External"/><Relationship Id="rId4" Type="http://schemas.openxmlformats.org/officeDocument/2006/relationships/hyperlink" Target="https://docviewer.yandex.ru/r.xml?sk=d87cfeb11b9e5058cf67eb4c69964a90&amp;url=https://docs.google.com/document/d/1Y6l1ypz97zAAequGxY-W62-f-p8rWPwUiLgNyt3x_GI/edit?usp=sharing" TargetMode="External"/><Relationship Id="rId9" Type="http://schemas.openxmlformats.org/officeDocument/2006/relationships/hyperlink" Target="https://docviewer.yandex.ru/r.xml?sk=d87cfeb11b9e5058cf67eb4c69964a90&amp;url=http://www.mcbs.ru/files/File/smetannikova(1).pdf" TargetMode="External"/><Relationship Id="rId14" Type="http://schemas.openxmlformats.org/officeDocument/2006/relationships/hyperlink" Target="https://docviewer.yandex.ru/r.xml?sk=d87cfeb11b9e5058cf67eb4c69964a90&amp;url=http://www.bibliofond.ru/view.aspx?id=565413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Пользователь\Desktop\-1-6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883"/>
            <a:ext cx="9144000" cy="67951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Пользователь\Desktop\-9-6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188" y="188640"/>
            <a:ext cx="8567284" cy="6408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Пользователь\Desktop\-10-6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712968" cy="6408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Пользователь\Desktop\-11-6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568952" cy="6264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Users\Пользователь\Desktop\-12-6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8784976" cy="6408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C:\Users\Пользователь\Desktop\-13-6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712968" cy="6336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C:\Users\Пользователь\Desktop\-14-6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8712968" cy="6264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6400" b="1" dirty="0" smtClean="0"/>
              <a:t>Методические материалы ФГОС: </a:t>
            </a:r>
          </a:p>
          <a:p>
            <a:r>
              <a:rPr lang="ru-RU" sz="6400" dirty="0" smtClean="0">
                <a:hlinkClick r:id="rId2"/>
              </a:rPr>
              <a:t>Технология работы с текстом в начальной школе и 5-6 классах (технология формирования типа правильной читательской деятельности). Авторы: Е.В. </a:t>
            </a:r>
            <a:r>
              <a:rPr lang="ru-RU" sz="6400" dirty="0" err="1" smtClean="0">
                <a:hlinkClick r:id="rId2"/>
              </a:rPr>
              <a:t>Бунеева</a:t>
            </a:r>
            <a:r>
              <a:rPr lang="ru-RU" sz="6400" dirty="0" smtClean="0">
                <a:hlinkClick r:id="rId2"/>
              </a:rPr>
              <a:t>, О.В. </a:t>
            </a:r>
            <a:r>
              <a:rPr lang="ru-RU" sz="6400" dirty="0" err="1" smtClean="0">
                <a:hlinkClick r:id="rId2"/>
              </a:rPr>
              <a:t>Чиндилова</a:t>
            </a:r>
            <a:r>
              <a:rPr lang="ru-RU" sz="6400" dirty="0" smtClean="0"/>
              <a:t>. </a:t>
            </a:r>
            <a:r>
              <a:rPr lang="ru-RU" sz="6400" dirty="0" smtClean="0">
                <a:hlinkClick r:id="rId3"/>
              </a:rPr>
              <a:t>Практика в формате </a:t>
            </a:r>
            <a:r>
              <a:rPr lang="ru-RU" sz="6400" dirty="0" err="1" smtClean="0">
                <a:hlinkClick r:id="rId3"/>
              </a:rPr>
              <a:t>pdf</a:t>
            </a:r>
            <a:r>
              <a:rPr lang="ru-RU" sz="6400" dirty="0" smtClean="0"/>
              <a:t> </a:t>
            </a:r>
          </a:p>
          <a:p>
            <a:r>
              <a:rPr lang="ru-RU" sz="6400" dirty="0" smtClean="0">
                <a:hlinkClick r:id="rId4"/>
              </a:rPr>
              <a:t>Чтение в составе универсальных учебных действий (По пособию для учителя «Формирование универсальных учебных действий в основной школе: от действия к мысли», под редакцией А.Г. </a:t>
            </a:r>
            <a:r>
              <a:rPr lang="ru-RU" sz="6400" dirty="0" err="1" smtClean="0">
                <a:hlinkClick r:id="rId4"/>
              </a:rPr>
              <a:t>Асмолова</a:t>
            </a:r>
            <a:r>
              <a:rPr lang="ru-RU" sz="6400" dirty="0" smtClean="0">
                <a:hlinkClick r:id="rId4"/>
              </a:rPr>
              <a:t>, Москва, «Просвещение», 2010)</a:t>
            </a:r>
            <a:r>
              <a:rPr lang="ru-RU" sz="6400" dirty="0" smtClean="0"/>
              <a:t> </a:t>
            </a:r>
          </a:p>
          <a:p>
            <a:r>
              <a:rPr lang="ru-RU" sz="6400" dirty="0" err="1" smtClean="0">
                <a:hlinkClick r:id="rId5"/>
              </a:rPr>
              <a:t>Валгина</a:t>
            </a:r>
            <a:r>
              <a:rPr lang="ru-RU" sz="6400" dirty="0" smtClean="0">
                <a:hlinkClick r:id="rId5"/>
              </a:rPr>
              <a:t> Н.С.Теория текста</a:t>
            </a:r>
            <a:r>
              <a:rPr lang="ru-RU" sz="6400" dirty="0" smtClean="0"/>
              <a:t> </a:t>
            </a:r>
          </a:p>
          <a:p>
            <a:r>
              <a:rPr lang="ru-RU" sz="6400" dirty="0" smtClean="0">
                <a:hlinkClick r:id="rId6"/>
              </a:rPr>
              <a:t>Презентация "Компьютерные инструменты развития навыков смыслового чтения"</a:t>
            </a:r>
            <a:r>
              <a:rPr lang="ru-RU" sz="6400" dirty="0" smtClean="0"/>
              <a:t> </a:t>
            </a:r>
          </a:p>
          <a:p>
            <a:r>
              <a:rPr lang="ru-RU" sz="6400" dirty="0" smtClean="0">
                <a:hlinkClick r:id="rId7"/>
              </a:rPr>
              <a:t>Презентация "Смысловое чтение"</a:t>
            </a:r>
            <a:r>
              <a:rPr lang="ru-RU" sz="6400" dirty="0" smtClean="0"/>
              <a:t> </a:t>
            </a:r>
          </a:p>
          <a:p>
            <a:r>
              <a:rPr lang="ru-RU" sz="6400" dirty="0" smtClean="0">
                <a:hlinkClick r:id="rId8"/>
              </a:rPr>
              <a:t>Примеры применения информационно-компьютерных технологий при реализации междисциплинарной программы «Стратегии смыслового чтения и работа с текстом»</a:t>
            </a:r>
            <a:r>
              <a:rPr lang="ru-RU" sz="6400" dirty="0" smtClean="0"/>
              <a:t> </a:t>
            </a:r>
          </a:p>
          <a:p>
            <a:r>
              <a:rPr lang="ru-RU" sz="6400" dirty="0" smtClean="0">
                <a:hlinkClick r:id="rId9"/>
              </a:rPr>
              <a:t>Н. Н. </a:t>
            </a:r>
            <a:r>
              <a:rPr lang="ru-RU" sz="6400" dirty="0" err="1" smtClean="0">
                <a:hlinkClick r:id="rId9"/>
              </a:rPr>
              <a:t>Сметанникова</a:t>
            </a:r>
            <a:r>
              <a:rPr lang="ru-RU" sz="6400" dirty="0" smtClean="0">
                <a:hlinkClick r:id="rId9"/>
              </a:rPr>
              <a:t>. Воспитание читателя в </a:t>
            </a:r>
            <a:r>
              <a:rPr lang="ru-RU" sz="6400" dirty="0" err="1" smtClean="0">
                <a:hlinkClick r:id="rId9"/>
              </a:rPr>
              <a:t>культуросозидающей</a:t>
            </a:r>
            <a:r>
              <a:rPr lang="ru-RU" sz="6400" dirty="0" smtClean="0">
                <a:hlinkClick r:id="rId9"/>
              </a:rPr>
              <a:t> модели образования</a:t>
            </a:r>
            <a:r>
              <a:rPr lang="ru-RU" sz="6400" dirty="0" smtClean="0"/>
              <a:t> </a:t>
            </a:r>
          </a:p>
          <a:p>
            <a:r>
              <a:rPr lang="ru-RU" sz="6400" dirty="0" smtClean="0">
                <a:hlinkClick r:id="rId10"/>
              </a:rPr>
              <a:t>Техника активно-продуктивного чтения</a:t>
            </a:r>
            <a:r>
              <a:rPr lang="ru-RU" sz="6400" dirty="0" smtClean="0"/>
              <a:t> </a:t>
            </a:r>
          </a:p>
          <a:p>
            <a:r>
              <a:rPr lang="ru-RU" sz="6400" dirty="0" err="1" smtClean="0">
                <a:hlinkClick r:id="rId11"/>
              </a:rPr>
              <a:t>И.Добротина</a:t>
            </a:r>
            <a:r>
              <a:rPr lang="ru-RU" sz="6400" dirty="0" smtClean="0">
                <a:hlinkClick r:id="rId11"/>
              </a:rPr>
              <a:t>. Текст как рождение собственных мыслей</a:t>
            </a:r>
            <a:r>
              <a:rPr lang="ru-RU" sz="6400" dirty="0" smtClean="0"/>
              <a:t> </a:t>
            </a:r>
          </a:p>
          <a:p>
            <a:r>
              <a:rPr lang="ru-RU" sz="6400" dirty="0" smtClean="0">
                <a:hlinkClick r:id="rId12"/>
              </a:rPr>
              <a:t>И.Логвина, Л.Рожественская. Формирование навыков функционального чтения</a:t>
            </a:r>
            <a:r>
              <a:rPr lang="ru-RU" sz="6400" dirty="0" smtClean="0"/>
              <a:t> </a:t>
            </a:r>
          </a:p>
          <a:p>
            <a:r>
              <a:rPr lang="ru-RU" sz="6400" dirty="0" err="1" smtClean="0">
                <a:hlinkClick r:id="rId13"/>
              </a:rPr>
              <a:t>Функицональная</a:t>
            </a:r>
            <a:r>
              <a:rPr lang="ru-RU" sz="6400" dirty="0" smtClean="0">
                <a:hlinkClick r:id="rId13"/>
              </a:rPr>
              <a:t> грамотность чтения и письма. Новые приемы и новые технологии</a:t>
            </a:r>
            <a:r>
              <a:rPr lang="ru-RU" sz="6400" dirty="0" smtClean="0"/>
              <a:t> </a:t>
            </a:r>
          </a:p>
          <a:p>
            <a:r>
              <a:rPr lang="ru-RU" sz="6400" dirty="0" err="1" smtClean="0">
                <a:hlinkClick r:id="rId14"/>
              </a:rPr>
              <a:t>Фисенко</a:t>
            </a:r>
            <a:r>
              <a:rPr lang="ru-RU" sz="6400" dirty="0" smtClean="0">
                <a:hlinkClick r:id="rId14"/>
              </a:rPr>
              <a:t> Т.И. Развитие навыков смыслового чтения при работе с различными текстами на уроках</a:t>
            </a:r>
            <a:r>
              <a:rPr lang="ru-RU" sz="6400" dirty="0" smtClean="0"/>
              <a:t> </a:t>
            </a:r>
          </a:p>
          <a:p>
            <a:r>
              <a:rPr lang="ru-RU" sz="6400" dirty="0" smtClean="0">
                <a:hlinkClick r:id="rId15"/>
              </a:rPr>
              <a:t>Как в учебнике решается задача обучения пониманию</a:t>
            </a:r>
            <a:r>
              <a:rPr lang="ru-RU" sz="6400" dirty="0" smtClean="0"/>
              <a:t> </a:t>
            </a:r>
          </a:p>
          <a:p>
            <a:r>
              <a:rPr lang="ru-RU" sz="6400" dirty="0" smtClean="0">
                <a:hlinkClick r:id="rId16"/>
              </a:rPr>
              <a:t>Формирование универсальных действий через стратегии обучения чтению в начальной школе</a:t>
            </a:r>
            <a:r>
              <a:rPr lang="ru-RU" sz="6400" dirty="0" smtClean="0"/>
              <a:t> </a:t>
            </a:r>
          </a:p>
          <a:p>
            <a:r>
              <a:rPr lang="ru-RU" sz="6400" dirty="0" smtClean="0">
                <a:hlinkClick r:id="rId17"/>
              </a:rPr>
              <a:t>Русских Г.А. Дидактические основы моделирования учебного занятия</a:t>
            </a:r>
            <a:r>
              <a:rPr lang="ru-RU" sz="6400" dirty="0" smtClean="0"/>
              <a:t> </a:t>
            </a:r>
          </a:p>
          <a:p>
            <a:r>
              <a:rPr lang="ru-RU" sz="6400" dirty="0" smtClean="0">
                <a:hlinkClick r:id="rId18"/>
              </a:rPr>
              <a:t>Методика определения уровня готовности школьников к самостоятельной работе с текстом учебной статьи</a:t>
            </a:r>
            <a:r>
              <a:rPr lang="ru-RU" sz="6400" dirty="0" smtClean="0"/>
              <a:t> </a:t>
            </a:r>
          </a:p>
          <a:p>
            <a:r>
              <a:rPr lang="ru-RU" sz="6400" dirty="0" smtClean="0">
                <a:hlinkClick r:id="rId19"/>
              </a:rPr>
              <a:t>Размышление "Современный человек утрачивает способность читать романы</a:t>
            </a:r>
            <a:r>
              <a:rPr lang="ru-RU" sz="6400" dirty="0" smtClean="0"/>
              <a:t> </a:t>
            </a:r>
          </a:p>
          <a:p>
            <a:r>
              <a:rPr lang="ru-RU" sz="6400" dirty="0" smtClean="0">
                <a:hlinkClick r:id="rId20"/>
              </a:rPr>
              <a:t>Материалы конкурса </a:t>
            </a:r>
            <a:r>
              <a:rPr lang="ru-RU" sz="6400" dirty="0" err="1" smtClean="0">
                <a:hlinkClick r:id="rId20"/>
              </a:rPr>
              <a:t>IT-activity</a:t>
            </a:r>
            <a:r>
              <a:rPr lang="ru-RU" sz="6400" dirty="0" smtClean="0">
                <a:hlinkClick r:id="rId20"/>
              </a:rPr>
              <a:t> 2013/2014</a:t>
            </a:r>
            <a:r>
              <a:rPr lang="ru-RU" sz="6400" dirty="0" smtClean="0"/>
              <a:t> </a:t>
            </a:r>
          </a:p>
          <a:p>
            <a:r>
              <a:rPr lang="ru-RU" sz="6400" dirty="0" smtClean="0"/>
              <a:t/>
            </a:r>
            <a:br>
              <a:rPr lang="ru-RU" sz="6400" dirty="0" smtClean="0"/>
            </a:br>
            <a:endParaRPr lang="ru-RU" sz="6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125" y="620688"/>
            <a:ext cx="790575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988" y="3284984"/>
            <a:ext cx="8582025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Пользователь\Desktop\-2-6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8496944" cy="6408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Пользователь\Desktop\-3-6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568952" cy="6408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Пользователь\Desktop\-4-6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496944" cy="6408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Пользователь\Desktop\-5-6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8712968" cy="63695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Пользователь\Desktop\-6-6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Пользователь\Desktop\-7-6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8496944" cy="6480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Пользователь\Desktop\-8-6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669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Методические 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Необходимо учитывать</a:t>
            </a:r>
          </a:p>
          <a:p>
            <a:r>
              <a:rPr lang="ru-RU" sz="2400" dirty="0" err="1" smtClean="0"/>
              <a:t>Инвариативные</a:t>
            </a:r>
            <a:r>
              <a:rPr lang="ru-RU" sz="2400" dirty="0" smtClean="0"/>
              <a:t> компоненты программы(основные цели, требования к системе оценивания результатов образовательной деятельности)</a:t>
            </a:r>
          </a:p>
          <a:p>
            <a:r>
              <a:rPr lang="ru-RU" sz="2400" dirty="0" smtClean="0"/>
              <a:t>Вариативные компоненты (конкретизация основных педагогических целей, состав и содержание факультативных и элективных курсов, содержание дополнительного образования, социально-творческой деятельности, средства дидактического </a:t>
            </a:r>
            <a:r>
              <a:rPr lang="ru-RU" sz="2400" smtClean="0"/>
              <a:t>обеспечения программы)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257</Words>
  <Application>Microsoft Office PowerPoint</Application>
  <PresentationFormat>Экран (4:3)</PresentationFormat>
  <Paragraphs>24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Методические рекомендации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l.v.smolykova</cp:lastModifiedBy>
  <cp:revision>8</cp:revision>
  <dcterms:created xsi:type="dcterms:W3CDTF">2014-11-05T18:31:59Z</dcterms:created>
  <dcterms:modified xsi:type="dcterms:W3CDTF">2014-11-07T05:37:25Z</dcterms:modified>
</cp:coreProperties>
</file>