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5" r:id="rId9"/>
    <p:sldId id="263" r:id="rId10"/>
    <p:sldId id="264"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3" d="100"/>
          <a:sy n="63" d="100"/>
        </p:scale>
        <p:origin x="-132" y="-17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250111685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7951865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27790783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17499416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32687467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3679400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19316542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3370312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38245233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5349440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66B843D-6035-4DD1-B469-1621D42D7A8B}" type="datetimeFigureOut">
              <a:rPr lang="ru-RU" smtClean="0"/>
              <a:pPr/>
              <a:t>03.05.2014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13965890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B843D-6035-4DD1-B469-1621D42D7A8B}" type="datetimeFigureOut">
              <a:rPr lang="ru-RU" smtClean="0"/>
              <a:pPr/>
              <a:t>03.05.2014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52FB9-2233-4037-B164-36D504EE78F5}" type="slidenum">
              <a:rPr lang="ru-RU" smtClean="0"/>
              <a:pPr/>
              <a:t>‹#›</a:t>
            </a:fld>
            <a:endParaRPr lang="ru-RU"/>
          </a:p>
        </p:txBody>
      </p:sp>
    </p:spTree>
    <p:extLst>
      <p:ext uri="{BB962C8B-B14F-4D97-AF65-F5344CB8AC3E}">
        <p14:creationId xmlns:p14="http://schemas.microsoft.com/office/powerpoint/2010/main" xmlns="" val="77459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i="1" dirty="0" smtClean="0"/>
              <a:t>Фибоначчи Леонардо Пизанский</a:t>
            </a:r>
            <a:endParaRPr lang="ru-RU" b="1" i="1" dirty="0"/>
          </a:p>
        </p:txBody>
      </p:sp>
      <p:sp>
        <p:nvSpPr>
          <p:cNvPr id="3" name="Подзаголовок 2"/>
          <p:cNvSpPr>
            <a:spLocks noGrp="1"/>
          </p:cNvSpPr>
          <p:nvPr>
            <p:ph type="subTitle" idx="1"/>
          </p:nvPr>
        </p:nvSpPr>
        <p:spPr>
          <a:xfrm>
            <a:off x="537411" y="3509963"/>
            <a:ext cx="11117178" cy="1322888"/>
          </a:xfrm>
        </p:spPr>
        <p:txBody>
          <a:bodyPr>
            <a:normAutofit/>
          </a:bodyPr>
          <a:lstStyle/>
          <a:p>
            <a:r>
              <a:rPr lang="ru-RU" sz="4000" i="1" u="sng" dirty="0" smtClean="0"/>
              <a:t>около  1170  года (Пиза) - около  1250  года (Пиза)</a:t>
            </a:r>
            <a:endParaRPr lang="ru-RU" sz="4000" i="1" u="sng" dirty="0"/>
          </a:p>
        </p:txBody>
      </p:sp>
    </p:spTree>
    <p:extLst>
      <p:ext uri="{BB962C8B-B14F-4D97-AF65-F5344CB8AC3E}">
        <p14:creationId xmlns:p14="http://schemas.microsoft.com/office/powerpoint/2010/main" xmlns="" val="56899761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799618" cy="2826962"/>
          </a:xfrm>
        </p:spPr>
        <p:txBody>
          <a:bodyPr>
            <a:noAutofit/>
          </a:bodyPr>
          <a:lstStyle/>
          <a:p>
            <a:pPr algn="ctr"/>
            <a:r>
              <a:rPr lang="ru-RU" sz="7200" b="1" i="1" dirty="0" smtClean="0"/>
              <a:t>Фибоначчи</a:t>
            </a:r>
            <a:endParaRPr lang="ru-RU" sz="7200" b="1" i="1" dirty="0"/>
          </a:p>
        </p:txBody>
      </p:sp>
      <p:sp>
        <p:nvSpPr>
          <p:cNvPr id="3" name="Объект 2"/>
          <p:cNvSpPr>
            <a:spLocks noGrp="1"/>
          </p:cNvSpPr>
          <p:nvPr>
            <p:ph idx="1"/>
          </p:nvPr>
        </p:nvSpPr>
        <p:spPr>
          <a:xfrm>
            <a:off x="0" y="2118361"/>
            <a:ext cx="12191999" cy="3291840"/>
          </a:xfrm>
        </p:spPr>
        <p:txBody>
          <a:bodyPr>
            <a:normAutofit/>
          </a:bodyPr>
          <a:lstStyle/>
          <a:p>
            <a:pPr algn="ctr">
              <a:buNone/>
            </a:pPr>
            <a:r>
              <a:rPr lang="ru-RU" sz="6600" smtClean="0"/>
              <a:t>«Стихи </a:t>
            </a:r>
            <a:r>
              <a:rPr lang="ru-RU" sz="6600" dirty="0" smtClean="0"/>
              <a:t>чисты, как числа </a:t>
            </a:r>
            <a:r>
              <a:rPr lang="ru-RU" sz="6600" b="1" dirty="0" smtClean="0">
                <a:solidFill>
                  <a:srgbClr val="FF0000"/>
                </a:solidFill>
              </a:rPr>
              <a:t>Фибоначчи</a:t>
            </a:r>
            <a:r>
              <a:rPr lang="ru-RU" sz="6600" dirty="0" smtClean="0"/>
              <a:t>, и дышит алгеброй поэзия </a:t>
            </a:r>
            <a:r>
              <a:rPr lang="ru-RU" sz="6600" dirty="0" err="1" smtClean="0"/>
              <a:t>Ронсара</a:t>
            </a:r>
            <a:r>
              <a:rPr lang="ru-RU" sz="6600" dirty="0" smtClean="0"/>
              <a:t>»</a:t>
            </a:r>
            <a:endParaRPr lang="ru-RU" sz="6600" dirty="0"/>
          </a:p>
        </p:txBody>
      </p:sp>
    </p:spTree>
    <p:extLst>
      <p:ext uri="{BB962C8B-B14F-4D97-AF65-F5344CB8AC3E}">
        <p14:creationId xmlns:p14="http://schemas.microsoft.com/office/powerpoint/2010/main" xmlns="" val="89282075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8570" y="-2211821"/>
            <a:ext cx="10515600" cy="1325563"/>
          </a:xfrm>
        </p:spPr>
        <p:txBody>
          <a:bodyPr/>
          <a:lstStyle/>
          <a:p>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267131" y="406269"/>
            <a:ext cx="5358477" cy="6130098"/>
          </a:xfrm>
        </p:spPr>
      </p:pic>
    </p:spTree>
    <p:extLst>
      <p:ext uri="{BB962C8B-B14F-4D97-AF65-F5344CB8AC3E}">
        <p14:creationId xmlns:p14="http://schemas.microsoft.com/office/powerpoint/2010/main" xmlns="" val="30769292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1080" y="-2394700"/>
            <a:ext cx="10515600" cy="1325563"/>
          </a:xfrm>
        </p:spPr>
        <p:txBody>
          <a:bodyPr/>
          <a:lstStyle/>
          <a:p>
            <a:endParaRPr lang="ru-RU" dirty="0"/>
          </a:p>
        </p:txBody>
      </p:sp>
      <p:sp>
        <p:nvSpPr>
          <p:cNvPr id="3" name="Объект 2"/>
          <p:cNvSpPr>
            <a:spLocks noGrp="1"/>
          </p:cNvSpPr>
          <p:nvPr>
            <p:ph idx="1"/>
          </p:nvPr>
        </p:nvSpPr>
        <p:spPr>
          <a:xfrm>
            <a:off x="897775" y="282633"/>
            <a:ext cx="10489275" cy="6858000"/>
          </a:xfrm>
        </p:spPr>
        <p:txBody>
          <a:bodyPr>
            <a:noAutofit/>
          </a:bodyPr>
          <a:lstStyle/>
          <a:p>
            <a:pPr algn="ctr">
              <a:buNone/>
            </a:pPr>
            <a:r>
              <a:rPr lang="ru-RU" sz="3200" dirty="0" smtClean="0"/>
              <a:t>Фибоначчи – это выдающийся итальянский ученый, первый крупный математик средневековой Европы. Наиболее известен под прозвищем Фибоначчи, которое означает «сын </a:t>
            </a:r>
            <a:r>
              <a:rPr lang="ru-RU" sz="3200" dirty="0" err="1" smtClean="0"/>
              <a:t>Боначчи</a:t>
            </a:r>
            <a:r>
              <a:rPr lang="ru-RU" sz="3200" dirty="0" smtClean="0"/>
              <a:t>».</a:t>
            </a:r>
          </a:p>
          <a:p>
            <a:pPr algn="ctr">
              <a:buNone/>
            </a:pPr>
            <a:r>
              <a:rPr lang="ru-RU" sz="3200" dirty="0" smtClean="0"/>
              <a:t>   </a:t>
            </a:r>
          </a:p>
          <a:p>
            <a:pPr algn="ctr">
              <a:buNone/>
            </a:pPr>
            <a:r>
              <a:rPr lang="ru-RU" sz="3200" dirty="0" smtClean="0"/>
              <a:t>Фибоначчи </a:t>
            </a:r>
            <a:r>
              <a:rPr lang="ru-RU" sz="3200" dirty="0" smtClean="0"/>
              <a:t>родился в итальянском торговом центре городе </a:t>
            </a:r>
            <a:r>
              <a:rPr lang="ru-RU" sz="3200" dirty="0" smtClean="0"/>
              <a:t>Пиза. Его </a:t>
            </a:r>
            <a:r>
              <a:rPr lang="ru-RU" sz="3200" dirty="0" smtClean="0"/>
              <a:t>отец, </a:t>
            </a:r>
            <a:r>
              <a:rPr lang="ru-RU" sz="3200" dirty="0" err="1" smtClean="0"/>
              <a:t>Гильермо</a:t>
            </a:r>
            <a:r>
              <a:rPr lang="ru-RU" sz="3200" dirty="0" smtClean="0"/>
              <a:t>, был торговцем. </a:t>
            </a:r>
            <a:r>
              <a:rPr lang="ru-RU" sz="3200" dirty="0" smtClean="0"/>
              <a:t>По </a:t>
            </a:r>
            <a:r>
              <a:rPr lang="ru-RU" sz="3200" dirty="0" smtClean="0"/>
              <a:t>желанию отца, который хотел, чтобы Леонардо стал хорошим торговцем, он изучал там математику (искусство вычислений) у арабских учителей. Позже Фибоначчи посетил Египет, Сирию, Византию, </a:t>
            </a:r>
            <a:r>
              <a:rPr lang="ru-RU" sz="3200" dirty="0" smtClean="0"/>
              <a:t>Сицилию.</a:t>
            </a:r>
            <a:endParaRPr lang="ru-RU" sz="3200" dirty="0" smtClean="0"/>
          </a:p>
          <a:p>
            <a:pPr algn="ctr"/>
            <a:endParaRPr lang="ru-RU" sz="3200" dirty="0" smtClean="0"/>
          </a:p>
        </p:txBody>
      </p:sp>
    </p:spTree>
    <p:extLst>
      <p:ext uri="{BB962C8B-B14F-4D97-AF65-F5344CB8AC3E}">
        <p14:creationId xmlns:p14="http://schemas.microsoft.com/office/powerpoint/2010/main" xmlns="" val="14898300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9775" y="-2666207"/>
            <a:ext cx="10515600" cy="1325563"/>
          </a:xfrm>
        </p:spPr>
        <p:txBody>
          <a:bodyPr/>
          <a:lstStyle/>
          <a:p>
            <a:endParaRPr lang="ru-RU" dirty="0"/>
          </a:p>
        </p:txBody>
      </p:sp>
      <p:sp>
        <p:nvSpPr>
          <p:cNvPr id="5" name="Текст 4"/>
          <p:cNvSpPr>
            <a:spLocks noGrp="1"/>
          </p:cNvSpPr>
          <p:nvPr>
            <p:ph type="body" idx="1"/>
          </p:nvPr>
        </p:nvSpPr>
        <p:spPr>
          <a:xfrm>
            <a:off x="706523" y="517381"/>
            <a:ext cx="5157787" cy="823912"/>
          </a:xfrm>
        </p:spPr>
        <p:txBody>
          <a:bodyPr>
            <a:normAutofit/>
          </a:bodyPr>
          <a:lstStyle/>
          <a:p>
            <a:r>
              <a:rPr lang="ru-RU" sz="4400" i="1" dirty="0" smtClean="0"/>
              <a:t>Книга Абака</a:t>
            </a:r>
            <a:endParaRPr lang="ru-RU" sz="4400" i="1" dirty="0"/>
          </a:p>
        </p:txBody>
      </p:sp>
      <p:pic>
        <p:nvPicPr>
          <p:cNvPr id="4" name="Объект 3"/>
          <p:cNvPicPr>
            <a:picLocks noGrp="1" noChangeAspect="1"/>
          </p:cNvPicPr>
          <p:nvPr>
            <p:ph sz="half" idx="2"/>
          </p:nvPr>
        </p:nvPicPr>
        <p:blipFill>
          <a:blip r:embed="rId2">
            <a:extLst>
              <a:ext uri="{28A0092B-C50C-407E-A947-70E740481C1C}">
                <a14:useLocalDpi xmlns:a14="http://schemas.microsoft.com/office/drawing/2010/main" xmlns="" val="0"/>
              </a:ext>
            </a:extLst>
          </a:blip>
          <a:stretch>
            <a:fillRect/>
          </a:stretch>
        </p:blipFill>
        <p:spPr>
          <a:xfrm>
            <a:off x="1072283" y="1486543"/>
            <a:ext cx="3333462" cy="5100196"/>
          </a:xfrm>
        </p:spPr>
      </p:pic>
      <p:sp>
        <p:nvSpPr>
          <p:cNvPr id="6" name="Текст 5"/>
          <p:cNvSpPr>
            <a:spLocks noGrp="1"/>
          </p:cNvSpPr>
          <p:nvPr>
            <p:ph type="body" sz="quarter" idx="3"/>
          </p:nvPr>
        </p:nvSpPr>
        <p:spPr>
          <a:xfrm>
            <a:off x="4465320" y="517380"/>
            <a:ext cx="3810000" cy="2347739"/>
          </a:xfrm>
        </p:spPr>
        <p:txBody>
          <a:bodyPr>
            <a:noAutofit/>
          </a:bodyPr>
          <a:lstStyle/>
          <a:p>
            <a:pPr algn="ctr"/>
            <a:r>
              <a:rPr lang="ru-RU" sz="4400" i="1" dirty="0" smtClean="0"/>
              <a:t>Памятник Фибоначчи </a:t>
            </a:r>
            <a:endParaRPr lang="ru-RU" sz="4400" i="1" dirty="0" smtClean="0"/>
          </a:p>
          <a:p>
            <a:pPr algn="ctr"/>
            <a:r>
              <a:rPr lang="ru-RU" sz="4400" i="1" dirty="0" smtClean="0"/>
              <a:t>в </a:t>
            </a:r>
            <a:r>
              <a:rPr lang="ru-RU" sz="4400" i="1" dirty="0" smtClean="0"/>
              <a:t>Пизе</a:t>
            </a:r>
            <a:endParaRPr lang="ru-RU" sz="4400" i="1" dirty="0"/>
          </a:p>
        </p:txBody>
      </p:sp>
      <p:pic>
        <p:nvPicPr>
          <p:cNvPr id="8" name="Объект 7"/>
          <p:cNvPicPr>
            <a:picLocks noGrp="1" noChangeAspect="1"/>
          </p:cNvPicPr>
          <p:nvPr>
            <p:ph sz="quarter" idx="4"/>
          </p:nvPr>
        </p:nvPicPr>
        <p:blipFill>
          <a:blip r:embed="rId3" cstate="print">
            <a:extLst>
              <a:ext uri="{28A0092B-C50C-407E-A947-70E740481C1C}">
                <a14:useLocalDpi xmlns:a14="http://schemas.microsoft.com/office/drawing/2010/main" xmlns="" val="0"/>
              </a:ext>
            </a:extLst>
          </a:blip>
          <a:stretch>
            <a:fillRect/>
          </a:stretch>
        </p:blipFill>
        <p:spPr>
          <a:xfrm>
            <a:off x="8268850" y="1341293"/>
            <a:ext cx="3485346" cy="5245446"/>
          </a:xfrm>
        </p:spPr>
      </p:pic>
    </p:spTree>
    <p:extLst>
      <p:ext uri="{BB962C8B-B14F-4D97-AF65-F5344CB8AC3E}">
        <p14:creationId xmlns:p14="http://schemas.microsoft.com/office/powerpoint/2010/main" xmlns="" val="229738817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pPr algn="ctr"/>
            <a:r>
              <a:rPr lang="ru-RU" sz="6600" b="1" i="1" dirty="0" smtClean="0"/>
              <a:t>Научная деятельность</a:t>
            </a:r>
            <a:endParaRPr lang="ru-RU" sz="6600" b="1" i="1" dirty="0"/>
          </a:p>
        </p:txBody>
      </p:sp>
      <p:sp>
        <p:nvSpPr>
          <p:cNvPr id="8" name="Объект 7"/>
          <p:cNvSpPr>
            <a:spLocks noGrp="1"/>
          </p:cNvSpPr>
          <p:nvPr>
            <p:ph idx="1"/>
          </p:nvPr>
        </p:nvSpPr>
        <p:spPr/>
        <p:txBody>
          <a:bodyPr>
            <a:noAutofit/>
          </a:bodyPr>
          <a:lstStyle/>
          <a:p>
            <a:pPr algn="ctr"/>
            <a:r>
              <a:rPr lang="ru-RU" sz="3200" dirty="0" smtClean="0"/>
              <a:t>Значительную часть усвоенных им знаний </a:t>
            </a:r>
            <a:r>
              <a:rPr lang="ru-RU" sz="3200" dirty="0" smtClean="0"/>
              <a:t>Фибоначчи</a:t>
            </a:r>
            <a:r>
              <a:rPr lang="ru-RU" sz="3200" dirty="0" smtClean="0"/>
              <a:t> </a:t>
            </a:r>
            <a:r>
              <a:rPr lang="ru-RU" sz="3200" dirty="0" smtClean="0"/>
              <a:t>изложил в своей «Книге абака</a:t>
            </a:r>
            <a:r>
              <a:rPr lang="ru-RU" sz="3200" dirty="0" smtClean="0"/>
              <a:t>». </a:t>
            </a:r>
            <a:r>
              <a:rPr lang="ru-RU" sz="3200" dirty="0" smtClean="0"/>
              <a:t>Эта книга состоит из 15 глав и содержит почти все арифметические и алгебраические сведения того времени, изложенные с исключительной полнотой и глубиной. Первые пять глав книги посвящены арифметике целых чисел на основе десятичной нумерации. В VI и VII главе Леонардо излагает действия над обыкновенными дробями. В VIII—X главах изложены приёмы решения задач коммерческой арифметики, основанные на пропорциях.</a:t>
            </a:r>
            <a:endParaRPr lang="ru-RU" sz="3200" dirty="0"/>
          </a:p>
        </p:txBody>
      </p:sp>
    </p:spTree>
    <p:extLst>
      <p:ext uri="{BB962C8B-B14F-4D97-AF65-F5344CB8AC3E}">
        <p14:creationId xmlns:p14="http://schemas.microsoft.com/office/powerpoint/2010/main" xmlns="" val="185088712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8">
                                            <p:txEl>
                                              <p:pRg st="0" end="0"/>
                                            </p:txEl>
                                          </p:spTgt>
                                        </p:tgtEl>
                                        <p:attrNameLst>
                                          <p:attrName>style.visibility</p:attrName>
                                        </p:attrNameLst>
                                      </p:cBhvr>
                                      <p:to>
                                        <p:strVal val="visible"/>
                                      </p:to>
                                    </p:set>
                                    <p:anim calcmode="discrete" valueType="clr">
                                      <p:cBhvr override="childStyle">
                                        <p:cTn id="11" dur="80"/>
                                        <p:tgtEl>
                                          <p:spTgt spid="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8">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pPr algn="ctr"/>
            <a:r>
              <a:rPr lang="ru-RU" sz="5400" b="1" i="1" dirty="0" smtClean="0"/>
              <a:t>Задача о размножении кроликов</a:t>
            </a:r>
            <a:endParaRPr lang="ru-RU" sz="5400" b="1" i="1" dirty="0"/>
          </a:p>
        </p:txBody>
      </p:sp>
      <p:sp>
        <p:nvSpPr>
          <p:cNvPr id="8" name="Объект 7"/>
          <p:cNvSpPr>
            <a:spLocks noGrp="1"/>
          </p:cNvSpPr>
          <p:nvPr>
            <p:ph idx="1"/>
          </p:nvPr>
        </p:nvSpPr>
        <p:spPr>
          <a:xfrm>
            <a:off x="838200" y="1825625"/>
            <a:ext cx="11015749" cy="4575175"/>
          </a:xfrm>
        </p:spPr>
        <p:txBody>
          <a:bodyPr>
            <a:noAutofit/>
          </a:bodyPr>
          <a:lstStyle/>
          <a:p>
            <a:pPr marL="0" indent="0" algn="ctr">
              <a:buNone/>
            </a:pPr>
            <a:r>
              <a:rPr lang="ru-RU" sz="2400" dirty="0" smtClean="0"/>
              <a:t>В место, огороженное со всех сторон стеной, поместили пару кроликов, природа которых такова, что любая пара кроликов производит на свет другую пару каждый месяц, начиная со второго месяца своего существования. Сколько пар кроликов будет через год </a:t>
            </a:r>
            <a:r>
              <a:rPr lang="en-US" sz="2400" dirty="0" smtClean="0"/>
              <a:t>?</a:t>
            </a:r>
            <a:r>
              <a:rPr lang="ru-RU" sz="2400" dirty="0" smtClean="0"/>
              <a:t>(</a:t>
            </a:r>
            <a:r>
              <a:rPr lang="ru-RU" sz="2400" dirty="0" smtClean="0"/>
              <a:t>Ответ: 377 пар</a:t>
            </a:r>
            <a:r>
              <a:rPr lang="ru-RU" sz="2400" dirty="0" smtClean="0"/>
              <a:t>) </a:t>
            </a:r>
          </a:p>
          <a:p>
            <a:pPr marL="0" indent="0" algn="ctr">
              <a:buNone/>
            </a:pPr>
            <a:r>
              <a:rPr lang="ru-RU" sz="2400" dirty="0" smtClean="0"/>
              <a:t>Для </a:t>
            </a:r>
            <a:r>
              <a:rPr lang="ru-RU" sz="2400" dirty="0" smtClean="0"/>
              <a:t>поиска ответа используется рекуррентная числовая последовательность 1, 2, 3, 5, 8, 13, 21, 34, 55, 89, 144, 233, 377, 610, 987, … в которой каждое последующее число равно сумме двух предыдущих; ответом, в соответствии с условиями задачи, является тринадцатый член. В честь учёного она носит название </a:t>
            </a:r>
            <a:r>
              <a:rPr lang="ru-RU" sz="2400" dirty="0" smtClean="0"/>
              <a:t>последовательности </a:t>
            </a:r>
            <a:r>
              <a:rPr lang="ru-RU" sz="2400" dirty="0" err="1" smtClean="0"/>
              <a:t>Фибонначи</a:t>
            </a:r>
            <a:r>
              <a:rPr lang="ru-RU" sz="2400" dirty="0" smtClean="0"/>
              <a:t>. Числа Фибоначчи нашли своё применение во многих областях математики. Одним из важных свойств последовательности является тот факт, что предел отношения </a:t>
            </a:r>
            <a:r>
              <a:rPr lang="ru-RU" sz="2400" dirty="0" smtClean="0"/>
              <a:t> </a:t>
            </a:r>
            <a:r>
              <a:rPr lang="ru-RU" sz="2400" dirty="0" smtClean="0"/>
              <a:t>следующего члена к предыдущему </a:t>
            </a:r>
            <a:r>
              <a:rPr lang="ru-RU" sz="2400" dirty="0" smtClean="0"/>
              <a:t>равен </a:t>
            </a:r>
            <a:r>
              <a:rPr lang="ru-RU" sz="2400" dirty="0" smtClean="0"/>
              <a:t>золотому сечению.</a:t>
            </a:r>
          </a:p>
        </p:txBody>
      </p:sp>
    </p:spTree>
    <p:extLst>
      <p:ext uri="{BB962C8B-B14F-4D97-AF65-F5344CB8AC3E}">
        <p14:creationId xmlns:p14="http://schemas.microsoft.com/office/powerpoint/2010/main" xmlns="" val="227008710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normAutofit/>
          </a:bodyPr>
          <a:lstStyle/>
          <a:p>
            <a:pPr algn="ctr"/>
            <a:r>
              <a:rPr lang="ru-RU" b="1" i="1" dirty="0"/>
              <a:t>Ф</a:t>
            </a:r>
            <a:r>
              <a:rPr lang="ru-RU" b="1" i="1" dirty="0" smtClean="0"/>
              <a:t>ормирование последовательности :</a:t>
            </a:r>
            <a:endParaRPr lang="ru-RU" b="1" i="1" dirty="0"/>
          </a:p>
        </p:txBody>
      </p:sp>
      <p:sp>
        <p:nvSpPr>
          <p:cNvPr id="3" name="Объект 2"/>
          <p:cNvSpPr>
            <a:spLocks noGrp="1"/>
          </p:cNvSpPr>
          <p:nvPr>
            <p:ph idx="1"/>
          </p:nvPr>
        </p:nvSpPr>
        <p:spPr>
          <a:xfrm>
            <a:off x="838200" y="1082040"/>
            <a:ext cx="11186160" cy="5775960"/>
          </a:xfrm>
        </p:spPr>
        <p:txBody>
          <a:bodyPr>
            <a:normAutofit fontScale="85000" lnSpcReduction="20000"/>
          </a:bodyPr>
          <a:lstStyle/>
          <a:p>
            <a:pPr marL="0" indent="0">
              <a:buNone/>
            </a:pPr>
            <a:r>
              <a:rPr lang="ru-RU" sz="4600" dirty="0" smtClean="0"/>
              <a:t>1 + 1 = 2</a:t>
            </a:r>
          </a:p>
          <a:p>
            <a:pPr marL="0" indent="0">
              <a:buNone/>
            </a:pPr>
            <a:r>
              <a:rPr lang="ru-RU" sz="4600" dirty="0" smtClean="0"/>
              <a:t>    1 + 2 = 3</a:t>
            </a:r>
          </a:p>
          <a:p>
            <a:pPr marL="0" indent="0">
              <a:buNone/>
            </a:pPr>
            <a:r>
              <a:rPr lang="ru-RU" sz="4600" dirty="0" smtClean="0"/>
              <a:t>        2 + 3 = 5</a:t>
            </a:r>
          </a:p>
          <a:p>
            <a:pPr marL="0" indent="0">
              <a:buNone/>
            </a:pPr>
            <a:r>
              <a:rPr lang="ru-RU" sz="4600" dirty="0" smtClean="0"/>
              <a:t>            3 + 5 = 8</a:t>
            </a:r>
          </a:p>
          <a:p>
            <a:pPr marL="0" indent="0">
              <a:buNone/>
            </a:pPr>
            <a:r>
              <a:rPr lang="ru-RU" sz="4600" dirty="0" smtClean="0"/>
              <a:t>                5 + 8 = 13</a:t>
            </a:r>
          </a:p>
          <a:p>
            <a:pPr marL="0" indent="0">
              <a:buNone/>
            </a:pPr>
            <a:r>
              <a:rPr lang="ru-RU" sz="4600" dirty="0" smtClean="0"/>
              <a:t>                    8 + 13 = 21</a:t>
            </a:r>
          </a:p>
          <a:p>
            <a:pPr marL="0" indent="0">
              <a:buNone/>
            </a:pPr>
            <a:r>
              <a:rPr lang="ru-RU" sz="4600" dirty="0" smtClean="0"/>
              <a:t>                        13 + 21 = 34</a:t>
            </a:r>
          </a:p>
          <a:p>
            <a:pPr marL="0" indent="0">
              <a:buNone/>
            </a:pPr>
            <a:r>
              <a:rPr lang="ru-RU" sz="4600" dirty="0" smtClean="0"/>
              <a:t>                             21 + 34 = 55</a:t>
            </a:r>
          </a:p>
          <a:p>
            <a:pPr marL="0" indent="0">
              <a:buNone/>
            </a:pPr>
            <a:r>
              <a:rPr lang="ru-RU" sz="4600" dirty="0"/>
              <a:t> </a:t>
            </a:r>
            <a:r>
              <a:rPr lang="ru-RU" sz="4600" dirty="0" smtClean="0"/>
              <a:t>                                 34 + 55 = 89</a:t>
            </a:r>
          </a:p>
          <a:p>
            <a:pPr marL="0" indent="0">
              <a:buNone/>
            </a:pPr>
            <a:r>
              <a:rPr lang="ru-RU" sz="4600" dirty="0" smtClean="0"/>
              <a:t>                                          и т.д...</a:t>
            </a:r>
          </a:p>
          <a:p>
            <a:endParaRPr lang="ru-RU" dirty="0"/>
          </a:p>
        </p:txBody>
      </p:sp>
    </p:spTree>
    <p:extLst>
      <p:ext uri="{BB962C8B-B14F-4D97-AF65-F5344CB8AC3E}">
        <p14:creationId xmlns:p14="http://schemas.microsoft.com/office/powerpoint/2010/main" xmlns="" val="177971294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5"/>
            <a:ext cx="10949247" cy="1993106"/>
          </a:xfrm>
        </p:spPr>
        <p:txBody>
          <a:bodyPr>
            <a:normAutofit fontScale="90000"/>
          </a:bodyPr>
          <a:lstStyle/>
          <a:p>
            <a:r>
              <a:rPr lang="ru-RU" sz="6700" b="1" i="1" dirty="0" smtClean="0"/>
              <a:t>Треугольник Паскаля и  Числа Фибоначчи</a:t>
            </a:r>
            <a:r>
              <a:rPr lang="ru-RU" dirty="0" smtClean="0"/>
              <a:t/>
            </a:r>
            <a:br>
              <a:rPr lang="ru-RU" dirty="0" smtClean="0"/>
            </a:b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510475" y="1246504"/>
            <a:ext cx="7398609" cy="5306695"/>
          </a:xfrm>
        </p:spPr>
      </p:pic>
    </p:spTree>
    <p:extLst>
      <p:ext uri="{BB962C8B-B14F-4D97-AF65-F5344CB8AC3E}">
        <p14:creationId xmlns:p14="http://schemas.microsoft.com/office/powerpoint/2010/main" xmlns="" val="15847633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6000" b="1" i="1" dirty="0" smtClean="0"/>
              <a:t>Золотое сечение и числа Фибоначчи</a:t>
            </a:r>
            <a:endParaRPr lang="ru-RU" sz="6000" b="1" i="1"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662054" y="1524707"/>
            <a:ext cx="6925887" cy="4833692"/>
          </a:xfrm>
        </p:spPr>
      </p:pic>
    </p:spTree>
    <p:extLst>
      <p:ext uri="{BB962C8B-B14F-4D97-AF65-F5344CB8AC3E}">
        <p14:creationId xmlns:p14="http://schemas.microsoft.com/office/powerpoint/2010/main" xmlns="" val="25303121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416</Words>
  <Application>Microsoft Office PowerPoint</Application>
  <PresentationFormat>Произвольный</PresentationFormat>
  <Paragraphs>28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Фибоначчи Леонардо Пизанский</vt:lpstr>
      <vt:lpstr>Слайд 2</vt:lpstr>
      <vt:lpstr>Слайд 3</vt:lpstr>
      <vt:lpstr>Слайд 4</vt:lpstr>
      <vt:lpstr>Научная деятельность</vt:lpstr>
      <vt:lpstr>Задача о размножении кроликов</vt:lpstr>
      <vt:lpstr>Формирование последовательности :</vt:lpstr>
      <vt:lpstr>Треугольник Паскаля и  Числа Фибоначчи </vt:lpstr>
      <vt:lpstr>Золотое сечение и числа Фибоначчи</vt:lpstr>
      <vt:lpstr>Фибоначчи</vt:lpstr>
    </vt:vector>
  </TitlesOfParts>
  <Company>KOMP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Фибоначчи Леонардо Пизанский</dc:title>
  <dc:creator>GYPNORION</dc:creator>
  <cp:lastModifiedBy>Marina</cp:lastModifiedBy>
  <cp:revision>7</cp:revision>
  <dcterms:created xsi:type="dcterms:W3CDTF">2014-04-01T15:50:14Z</dcterms:created>
  <dcterms:modified xsi:type="dcterms:W3CDTF">2014-05-03T15:45:40Z</dcterms:modified>
</cp:coreProperties>
</file>