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DE8604-DA98-4DC1-AC13-C50BC8C72DA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230560-300F-4202-B869-7B4D8C8E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29_%D0%B3%D0%BE%D0%B4" TargetMode="External"/><Relationship Id="rId2" Type="http://schemas.openxmlformats.org/officeDocument/2006/relationships/hyperlink" Target="http://ru.wikipedia.org/wiki/1809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832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8%D0%BB%D0%B8%D0%BD%D0%B4%D1%80" TargetMode="External"/><Relationship Id="rId2" Type="http://schemas.openxmlformats.org/officeDocument/2006/relationships/hyperlink" Target="http://ru.wikipedia.org/wiki/%D0%93%D0%B8%D0%BF%D0%B5%D1%80%D0%B1%D0%BE%D0%BB%D0%BE%D0%B8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ru.wikipedia.org/wiki/%D0%A1%D1%84%D0%B5%D1%80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Карл Фридрих Гаусс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43116"/>
            <a:ext cx="6400800" cy="3571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1777-1855</a:t>
            </a:r>
          </a:p>
        </p:txBody>
      </p:sp>
      <p:pic>
        <p:nvPicPr>
          <p:cNvPr id="2050" name="Picture 2" descr="C:\Documents and Settings\Admin.MICROSOF-55AD54\Мои документы\Downloads\Carl_Friedrich_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088232" cy="26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6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00306"/>
            <a:ext cx="6400800" cy="32147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Дед Гаусса был бедным крестьянином, отец — садовником, каменщиком, смотрителем каналов в герцогстве 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Брауншвейг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двухлетнем возрасте мальчик показал себя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вундеркиндом.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три года он умел читать и писать, даже исправлял счётные ошибки отца. </a:t>
            </a:r>
          </a:p>
        </p:txBody>
      </p:sp>
    </p:spTree>
    <p:extLst>
      <p:ext uri="{BB962C8B-B14F-4D97-AF65-F5344CB8AC3E}">
        <p14:creationId xmlns:p14="http://schemas.microsoft.com/office/powerpoint/2010/main" xmlns="" val="3017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Согласно легенде, школьный учитель математики, чтобы занять детей на долгое время, предложил им сосчитать сумму чисел от 1 до 100. Юный Гаусс заметил, что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попарные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суммы с противоположных концов одинаковы: 1+100=101, 2+99=101 и т. д., и мгновенно получил результат: 50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101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5050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2357430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колледже Гаусс изучил труды Ньютона, Эйлера. Уже там он сделал несколько открытий в теории чисел, в том числе доказал закон взаимности квадратичных вычетов. Кроме этого, Гаусс создал «</a:t>
            </a:r>
            <a:r>
              <a:rPr lang="ru-RU" sz="2000" b="1" dirty="0" smtClean="0">
                <a:solidFill>
                  <a:srgbClr val="FF0000"/>
                </a:solidFill>
              </a:rPr>
              <a:t>метод наименьших квадратов</a:t>
            </a:r>
            <a:r>
              <a:rPr lang="ru-RU" sz="2000" dirty="0" smtClean="0"/>
              <a:t>» и начал исследования в области «</a:t>
            </a:r>
            <a:r>
              <a:rPr lang="ru-RU" sz="2000" b="1" dirty="0" smtClean="0">
                <a:solidFill>
                  <a:srgbClr val="FF0000"/>
                </a:solidFill>
              </a:rPr>
              <a:t>нормального распределения ошибок</a:t>
            </a:r>
            <a:r>
              <a:rPr lang="ru-RU" sz="2000" dirty="0" smtClean="0"/>
              <a:t>»…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1)</a:t>
            </a:r>
            <a:r>
              <a:rPr lang="ru-RU" dirty="0"/>
              <a:t> </a:t>
            </a:r>
            <a:r>
              <a:rPr lang="ru-RU" dirty="0" smtClean="0">
                <a:latin typeface="Arial Black" pitchFamily="34" charset="0"/>
              </a:rPr>
              <a:t>1798 г. </a:t>
            </a:r>
            <a:r>
              <a:rPr lang="ru-RU" dirty="0" smtClean="0"/>
              <a:t>:  </a:t>
            </a:r>
            <a:r>
              <a:rPr lang="ru-RU" dirty="0"/>
              <a:t>шедевр </a:t>
            </a:r>
            <a:r>
              <a:rPr lang="ru-RU" b="1" dirty="0"/>
              <a:t>«Арифметические исследования»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2)</a:t>
            </a:r>
            <a:r>
              <a:rPr lang="ru-RU" dirty="0">
                <a:hlinkClick r:id="rId2" tooltip="1809 год"/>
              </a:rPr>
              <a:t> </a:t>
            </a:r>
            <a:r>
              <a:rPr lang="ru-RU" dirty="0" smtClean="0">
                <a:latin typeface="Arial Black" pitchFamily="34" charset="0"/>
              </a:rPr>
              <a:t>1809 г.</a:t>
            </a:r>
            <a:r>
              <a:rPr lang="ru-RU" dirty="0" smtClean="0"/>
              <a:t>:  шедевр </a:t>
            </a:r>
            <a:r>
              <a:rPr lang="ru-RU" b="1" dirty="0" smtClean="0"/>
              <a:t>«Теория </a:t>
            </a:r>
            <a:r>
              <a:rPr lang="ru-RU" b="1" dirty="0"/>
              <a:t>движения небесных тел</a:t>
            </a:r>
            <a:r>
              <a:rPr lang="ru-RU" b="1" dirty="0" smtClean="0"/>
              <a:t>»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3)</a:t>
            </a:r>
            <a:r>
              <a:rPr lang="ru-RU" dirty="0"/>
              <a:t> </a:t>
            </a:r>
            <a:r>
              <a:rPr lang="ru-RU" dirty="0" smtClean="0">
                <a:latin typeface="Arial Black" pitchFamily="34" charset="0"/>
              </a:rPr>
              <a:t>1822 </a:t>
            </a:r>
            <a:r>
              <a:rPr lang="ru-RU" dirty="0" smtClean="0">
                <a:latin typeface="Arial Black" pitchFamily="34" charset="0"/>
              </a:rPr>
              <a:t>г.</a:t>
            </a:r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 smtClean="0"/>
              <a:t> работа</a:t>
            </a:r>
            <a:r>
              <a:rPr lang="ru-RU" dirty="0"/>
              <a:t> </a:t>
            </a:r>
            <a:r>
              <a:rPr lang="ru-RU" b="1" dirty="0"/>
              <a:t>«Исследования относительно кривых поверхностей»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4)</a:t>
            </a:r>
            <a:r>
              <a:rPr lang="ru-RU" dirty="0">
                <a:hlinkClick r:id="rId3" tooltip="1829 год"/>
              </a:rPr>
              <a:t> </a:t>
            </a:r>
            <a:r>
              <a:rPr lang="ru-RU" dirty="0" smtClean="0">
                <a:latin typeface="Arial Black" pitchFamily="34" charset="0"/>
              </a:rPr>
              <a:t>1829 г.</a:t>
            </a:r>
            <a:r>
              <a:rPr lang="ru-RU" dirty="0" smtClean="0"/>
              <a:t>:  работа</a:t>
            </a:r>
            <a:r>
              <a:rPr lang="ru-RU" dirty="0"/>
              <a:t> </a:t>
            </a:r>
            <a:r>
              <a:rPr lang="ru-RU" b="1" dirty="0"/>
              <a:t>«Об одном новом общем законе механики</a:t>
            </a:r>
            <a:r>
              <a:rPr lang="ru-RU" b="1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5</a:t>
            </a:r>
            <a:r>
              <a:rPr lang="en-US" dirty="0" smtClean="0"/>
              <a:t>)</a:t>
            </a:r>
            <a:r>
              <a:rPr lang="ru-RU" dirty="0">
                <a:hlinkClick r:id="rId4" tooltip="1832 год"/>
              </a:rPr>
              <a:t> </a:t>
            </a:r>
            <a:r>
              <a:rPr lang="ru-RU" dirty="0" smtClean="0">
                <a:latin typeface="Arial Black" pitchFamily="34" charset="0"/>
              </a:rPr>
              <a:t>1832 г.</a:t>
            </a:r>
            <a:r>
              <a:rPr lang="ru-RU" dirty="0" smtClean="0"/>
              <a:t>: </a:t>
            </a:r>
            <a:r>
              <a:rPr lang="ru-RU" dirty="0"/>
              <a:t> </a:t>
            </a:r>
            <a:r>
              <a:rPr lang="ru-RU" dirty="0" smtClean="0"/>
              <a:t>работа </a:t>
            </a:r>
            <a:r>
              <a:rPr lang="ru-RU" b="1" dirty="0" smtClean="0"/>
              <a:t>«Теория </a:t>
            </a:r>
            <a:r>
              <a:rPr lang="ru-RU" b="1" dirty="0" err="1"/>
              <a:t>биквадратичных</a:t>
            </a:r>
            <a:r>
              <a:rPr lang="ru-RU" b="1" dirty="0"/>
              <a:t> вычетов</a:t>
            </a:r>
            <a:r>
              <a:rPr lang="ru-RU" b="1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6</a:t>
            </a:r>
            <a:r>
              <a:rPr lang="en-US" dirty="0" smtClean="0"/>
              <a:t>)</a:t>
            </a:r>
            <a:r>
              <a:rPr lang="ru-RU" dirty="0" smtClean="0">
                <a:latin typeface="Arial Black" pitchFamily="34" charset="0"/>
              </a:rPr>
              <a:t>1840 г.</a:t>
            </a:r>
            <a:r>
              <a:rPr lang="ru-RU" dirty="0" smtClean="0"/>
              <a:t> :  работа</a:t>
            </a:r>
            <a:r>
              <a:rPr lang="ru-RU" dirty="0"/>
              <a:t> </a:t>
            </a:r>
            <a:r>
              <a:rPr lang="ru-RU" b="1" dirty="0"/>
              <a:t>«Диоптрические исследования»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7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b="1" dirty="0" smtClean="0"/>
              <a:t>Ряд</a:t>
            </a:r>
            <a:r>
              <a:rPr lang="ru-RU" b="1" dirty="0"/>
              <a:t> </a:t>
            </a:r>
            <a:r>
              <a:rPr lang="ru-RU" b="1" dirty="0" smtClean="0"/>
              <a:t>Гаусса </a:t>
            </a:r>
          </a:p>
          <a:p>
            <a:pPr marL="514350" indent="-514350">
              <a:buAutoNum type="arabicParenR"/>
            </a:pPr>
            <a:endParaRPr lang="ru-RU" b="1" dirty="0"/>
          </a:p>
          <a:p>
            <a:pPr indent="0">
              <a:buNone/>
            </a:pPr>
            <a:r>
              <a:rPr lang="ru-RU" b="1" dirty="0"/>
              <a:t>Гипергеометрическая функция</a:t>
            </a:r>
            <a:r>
              <a:rPr lang="ru-RU" dirty="0"/>
              <a:t> (</a:t>
            </a:r>
            <a:r>
              <a:rPr lang="ru-RU" b="1" dirty="0"/>
              <a:t>функция Гаусса</a:t>
            </a:r>
            <a:r>
              <a:rPr lang="ru-RU" dirty="0"/>
              <a:t>) </a:t>
            </a: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b="1" dirty="0" smtClean="0"/>
              <a:t>Распределение Гаусса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3074" name="Picture 2" descr="C:\Documents and Settings\Admin.MICROSOF-55AD54\Мои документы\Downloads\9f100517bebd681049617c257efe1b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6483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.MICROSOF-55AD54\Мои документы\Downloads\87d042fcce950259f1de41e645cc5e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627" y="4797152"/>
            <a:ext cx="2462487" cy="5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.MICROSOF-55AD54\Мои документы\Downloads\baedf70ecf7232f53f24a0000e87ea9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665" y="3861048"/>
            <a:ext cx="6400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00240"/>
            <a:ext cx="6400800" cy="3486161"/>
          </a:xfrm>
        </p:spPr>
        <p:txBody>
          <a:bodyPr>
            <a:normAutofit/>
          </a:bodyPr>
          <a:lstStyle/>
          <a:p>
            <a:endParaRPr lang="ru-RU" dirty="0"/>
          </a:p>
          <a:p>
            <a:pPr indent="0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Гауссова </a:t>
            </a:r>
            <a:r>
              <a:rPr lang="ru-RU" sz="2000" dirty="0" smtClean="0"/>
              <a:t>Кривизна </a:t>
            </a:r>
            <a:r>
              <a:rPr lang="ru-RU" sz="2000" dirty="0"/>
              <a:t>с</a:t>
            </a:r>
            <a:r>
              <a:rPr lang="ru-RU" sz="2000" dirty="0" smtClean="0"/>
              <a:t>лева </a:t>
            </a:r>
            <a:r>
              <a:rPr lang="ru-RU" sz="2000" dirty="0"/>
              <a:t>направо: поверхность с отрицательной гауссовой кривизной (</a:t>
            </a:r>
            <a:r>
              <a:rPr lang="ru-RU" sz="2000" dirty="0">
                <a:hlinkClick r:id="rId2" tooltip="Гиперболоид"/>
              </a:rPr>
              <a:t>гиперболоид</a:t>
            </a:r>
            <a:r>
              <a:rPr lang="ru-RU" sz="2000" dirty="0"/>
              <a:t>), поверхность с нулевой гауссовой кривизной (</a:t>
            </a:r>
            <a:r>
              <a:rPr lang="ru-RU" sz="2000" dirty="0">
                <a:hlinkClick r:id="rId3" tooltip="Цилиндр"/>
              </a:rPr>
              <a:t>цилиндр</a:t>
            </a:r>
            <a:r>
              <a:rPr lang="ru-RU" sz="2000" dirty="0"/>
              <a:t>), и поверхность с положительной гауссовой кривизной (</a:t>
            </a:r>
            <a:r>
              <a:rPr lang="ru-RU" sz="2000" dirty="0">
                <a:hlinkClick r:id="rId4" tooltip="Сфера"/>
              </a:rPr>
              <a:t>сфера</a:t>
            </a:r>
            <a:r>
              <a:rPr lang="ru-RU" sz="2000" dirty="0"/>
              <a:t>).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.MICROSOF-55AD54\Мои документы\Downloads\800px-Gaussian_curva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14818"/>
            <a:ext cx="2029206" cy="15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Прямая </a:t>
            </a:r>
            <a:r>
              <a:rPr lang="ru-RU" dirty="0" smtClean="0"/>
              <a:t>Гаусса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sz="1200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2050" name="Picture 2" descr="C:\Documents and Settings\Admin.MICROSOF-55AD54\Мои документы\Downloads\229px-Gauss_l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85992"/>
            <a:ext cx="4286280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3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Отображение </a:t>
            </a:r>
            <a:r>
              <a:rPr lang="ru-RU" dirty="0" smtClean="0"/>
              <a:t>Гаусса.</a:t>
            </a:r>
            <a:r>
              <a:rPr lang="ru-RU" sz="2000" dirty="0" smtClean="0"/>
              <a:t> </a:t>
            </a:r>
            <a:r>
              <a:rPr lang="ru-RU" dirty="0" smtClean="0"/>
              <a:t>Отображение Гаусса ставит в соответствие каждой точке поверхности вектор единичной нормали в этой точке. Концы всех таких векторов, отложенных от одной точки, лежат на сфере единичного радиуса.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2051" name="Picture 3" descr="C:\Documents and Settings\Admin.MICROSOF-55AD54\Мои документы\Downloads\450px-Отображение_Гаусса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948" y="4471888"/>
            <a:ext cx="34718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3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98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Карл Фридрих Гаусс</vt:lpstr>
      <vt:lpstr>Краткая Биография</vt:lpstr>
      <vt:lpstr>Краткая Биография</vt:lpstr>
      <vt:lpstr>Краткая Биография</vt:lpstr>
      <vt:lpstr>Достижения</vt:lpstr>
      <vt:lpstr>Формулы</vt:lpstr>
      <vt:lpstr>ЧЕРТЕЖИ</vt:lpstr>
      <vt:lpstr>чертежи</vt:lpstr>
      <vt:lpstr>чертежи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Фридрих Гаусс</dc:title>
  <dc:creator>Admin</dc:creator>
  <cp:lastModifiedBy>Marina</cp:lastModifiedBy>
  <cp:revision>13</cp:revision>
  <dcterms:created xsi:type="dcterms:W3CDTF">2014-04-08T11:37:01Z</dcterms:created>
  <dcterms:modified xsi:type="dcterms:W3CDTF">2014-05-04T05:32:57Z</dcterms:modified>
</cp:coreProperties>
</file>