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A3A3D-FE26-4E2D-8CFA-D407BC8DC7E7}" type="datetimeFigureOut">
              <a:rPr lang="ru-RU" smtClean="0"/>
              <a:pPr/>
              <a:t>29.05.2014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5FF73-58CB-402F-B288-BD9B20C28B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948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5FF73-58CB-402F-B288-BD9B20C28BA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71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E501-C984-450C-A9EC-8B25CC63CFD9}" type="datetimeFigureOut">
              <a:rPr lang="ru-RU" smtClean="0"/>
              <a:pPr/>
              <a:t>29.05.2014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099D-3609-4AA7-A927-7F335B00D2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895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E501-C984-450C-A9EC-8B25CC63CFD9}" type="datetimeFigureOut">
              <a:rPr lang="ru-RU" smtClean="0"/>
              <a:pPr/>
              <a:t>29.05.2014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099D-3609-4AA7-A927-7F335B00D2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264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E501-C984-450C-A9EC-8B25CC63CFD9}" type="datetimeFigureOut">
              <a:rPr lang="ru-RU" smtClean="0"/>
              <a:pPr/>
              <a:t>29.05.2014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099D-3609-4AA7-A927-7F335B00D2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763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E501-C984-450C-A9EC-8B25CC63CFD9}" type="datetimeFigureOut">
              <a:rPr lang="ru-RU" smtClean="0"/>
              <a:pPr/>
              <a:t>29.05.2014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099D-3609-4AA7-A927-7F335B00D2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661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E501-C984-450C-A9EC-8B25CC63CFD9}" type="datetimeFigureOut">
              <a:rPr lang="ru-RU" smtClean="0"/>
              <a:pPr/>
              <a:t>29.05.2014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099D-3609-4AA7-A927-7F335B00D2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261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E501-C984-450C-A9EC-8B25CC63CFD9}" type="datetimeFigureOut">
              <a:rPr lang="ru-RU" smtClean="0"/>
              <a:pPr/>
              <a:t>29.05.2014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099D-3609-4AA7-A927-7F335B00D2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161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E501-C984-450C-A9EC-8B25CC63CFD9}" type="datetimeFigureOut">
              <a:rPr lang="ru-RU" smtClean="0"/>
              <a:pPr/>
              <a:t>29.05.2014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099D-3609-4AA7-A927-7F335B00D2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918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E501-C984-450C-A9EC-8B25CC63CFD9}" type="datetimeFigureOut">
              <a:rPr lang="ru-RU" smtClean="0"/>
              <a:pPr/>
              <a:t>29.05.2014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099D-3609-4AA7-A927-7F335B00D2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31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E501-C984-450C-A9EC-8B25CC63CFD9}" type="datetimeFigureOut">
              <a:rPr lang="ru-RU" smtClean="0"/>
              <a:pPr/>
              <a:t>29.05.2014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099D-3609-4AA7-A927-7F335B00D2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497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E501-C984-450C-A9EC-8B25CC63CFD9}" type="datetimeFigureOut">
              <a:rPr lang="ru-RU" smtClean="0"/>
              <a:pPr/>
              <a:t>29.05.2014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099D-3609-4AA7-A927-7F335B00D2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672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E501-C984-450C-A9EC-8B25CC63CFD9}" type="datetimeFigureOut">
              <a:rPr lang="ru-RU" smtClean="0"/>
              <a:pPr/>
              <a:t>29.05.2014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099D-3609-4AA7-A927-7F335B00D2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107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0E501-C984-450C-A9EC-8B25CC63CFD9}" type="datetimeFigureOut">
              <a:rPr lang="ru-RU" smtClean="0"/>
              <a:pPr/>
              <a:t>29.05.2014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B099D-3609-4AA7-A927-7F335B00D2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662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dirty="0"/>
              <a:t> </a:t>
            </a:r>
            <a:r>
              <a:rPr lang="vi-VN" b="1" dirty="0" smtClean="0"/>
              <a:t>Исаак Ньютон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42918"/>
            <a:ext cx="6400800" cy="499588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524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688" y="19456"/>
            <a:ext cx="4217648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Сэр Исаак </a:t>
            </a:r>
            <a:r>
              <a:rPr lang="ru-RU" sz="2000" dirty="0" smtClean="0"/>
              <a:t>Ньютон родился </a:t>
            </a:r>
            <a:r>
              <a:rPr lang="ru-RU" sz="2000" dirty="0"/>
              <a:t> 4 января 1643 </a:t>
            </a:r>
            <a:r>
              <a:rPr lang="ru-RU" sz="2000" dirty="0" smtClean="0"/>
              <a:t>года. </a:t>
            </a:r>
            <a:r>
              <a:rPr lang="ru-RU" sz="2000" dirty="0"/>
              <a:t> </a:t>
            </a:r>
            <a:r>
              <a:rPr lang="ru-RU" sz="2000" dirty="0" smtClean="0"/>
              <a:t>Сын </a:t>
            </a:r>
            <a:r>
              <a:rPr lang="ru-RU" sz="2000" dirty="0"/>
              <a:t>мелкого, но зажиточного фермера </a:t>
            </a:r>
            <a:r>
              <a:rPr lang="ru-RU" sz="2000" dirty="0" smtClean="0"/>
              <a:t>Исаака Ньютона </a:t>
            </a:r>
            <a:r>
              <a:rPr lang="ru-RU" sz="2000" dirty="0"/>
              <a:t>(1606—1642), родился в деревне </a:t>
            </a:r>
            <a:r>
              <a:rPr lang="ru-RU" sz="2000" dirty="0" smtClean="0"/>
              <a:t>Вулсторп, в </a:t>
            </a:r>
            <a:r>
              <a:rPr lang="ru-RU" sz="2000" dirty="0"/>
              <a:t>канун гражданской </a:t>
            </a:r>
            <a:r>
              <a:rPr lang="ru-RU" sz="2000" dirty="0" smtClean="0"/>
              <a:t>войны.</a:t>
            </a:r>
            <a:r>
              <a:rPr lang="ru-RU" sz="2000" dirty="0"/>
              <a:t> Факт рождения под Рождество Ньютон считал особым знаком </a:t>
            </a:r>
            <a:r>
              <a:rPr lang="ru-RU" sz="2000" dirty="0" smtClean="0"/>
              <a:t>судьбы. </a:t>
            </a:r>
            <a:r>
              <a:rPr lang="ru-RU" sz="2000" dirty="0"/>
              <a:t>Несмотря на слабое здоровье в младенчестве, он прожил 84 </a:t>
            </a:r>
            <a:r>
              <a:rPr lang="ru-RU" sz="2000" dirty="0" smtClean="0"/>
              <a:t>года. </a:t>
            </a:r>
            <a:r>
              <a:rPr lang="ru-RU" sz="2000" dirty="0"/>
              <a:t>В детстве Ньютон, по отзывам современников, был молчалив, замкнут и обособлен, любил читать и мастерить технические игрушки: солнечные и водяные часы, мельницу и т. п. Всю жизнь он чувствовал себя </a:t>
            </a:r>
            <a:r>
              <a:rPr lang="ru-RU" sz="2000" dirty="0" smtClean="0"/>
              <a:t>одиноким.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-7553"/>
            <a:ext cx="5004048" cy="6865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308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349188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В 1655 году 12-летнего Ньютона отдали учиться в расположенную неподалёку школу в Грэнтеме, где он жил в доме аптекаря Кларка. Вскоре мальчик показал незаурядные способности, однако в 1659 году мать Анна вернула его в поместье и попыталась возложить на 16-летнего сына часть дел по управлению </a:t>
            </a:r>
            <a:r>
              <a:rPr lang="ru-RU" sz="1800" dirty="0" smtClean="0"/>
              <a:t>хозяйством. </a:t>
            </a:r>
            <a:r>
              <a:rPr lang="ru-RU" sz="1800" dirty="0"/>
              <a:t>В это время к Анне обратился Стокс, школьный учитель Ньютона, и начал уговаривать её продолжить обучение необычайно одарённого сына; к этой просьбе присоединились дядя Уильям и </a:t>
            </a:r>
            <a:r>
              <a:rPr lang="ru-RU" sz="1800" dirty="0" err="1"/>
              <a:t>грэнтемский</a:t>
            </a:r>
            <a:r>
              <a:rPr lang="ru-RU" sz="1800" dirty="0"/>
              <a:t> знакомый </a:t>
            </a:r>
            <a:r>
              <a:rPr lang="ru-RU" sz="1800" dirty="0" smtClean="0"/>
              <a:t>Исаака.</a:t>
            </a:r>
            <a:r>
              <a:rPr lang="ru-RU" sz="1800" dirty="0"/>
              <a:t>  В 1661 году Ньютон успешно окончил школу и отправился продолжать образование в Кембриджский университет.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0516" y="3361562"/>
            <a:ext cx="4962525" cy="3486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3493" y="0"/>
            <a:ext cx="3289548" cy="3234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1494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В канун Рождества 1664 года на лондонских домах стали появляться красные кресты — </a:t>
            </a:r>
            <a:r>
              <a:rPr lang="ru-RU" sz="1800" dirty="0" smtClean="0"/>
              <a:t>первые метки Великой эпидемии чумы.</a:t>
            </a:r>
            <a:r>
              <a:rPr lang="ru-RU" sz="1800" dirty="0"/>
              <a:t>  8 августа 1665 года занятия в Тринити-колледже были прекращены и персонал распущен до окончания эпидемии. Ньютон уехал домой в </a:t>
            </a:r>
            <a:r>
              <a:rPr lang="ru-RU" sz="1800" dirty="0" err="1"/>
              <a:t>Вулсторп</a:t>
            </a:r>
            <a:r>
              <a:rPr lang="ru-RU" sz="1800" dirty="0"/>
              <a:t>, захватив с собой основные книги, тетради и </a:t>
            </a:r>
            <a:r>
              <a:rPr lang="ru-RU" sz="1800" dirty="0" smtClean="0"/>
              <a:t>инструменты. С</a:t>
            </a:r>
            <a:r>
              <a:rPr lang="ru-RU" sz="1800" dirty="0" smtClean="0"/>
              <a:t>ущественную </a:t>
            </a:r>
            <a:r>
              <a:rPr lang="ru-RU" sz="1800" dirty="0"/>
              <a:t>часть своих научных открытий Ньютон сделал в уединении «чумных лет». Из сохранившихся заметок видно, что 23-летний Ньютон уже свободно владел базовыми методами дифференциального и интегрального исчислений, включая разложение функций в ряды и то, что впоследствии было названо формулой Ньютона-Лейбница. Проведя ряд остроумных оптических экспериментов, он доказал, что белый цвет есть смесь цветов спектра.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59100"/>
            <a:ext cx="3536484" cy="10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24944"/>
            <a:ext cx="33813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24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Ньютона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ru-RU" sz="1800" b="1" dirty="0"/>
              <a:t>Метод Ньютона</a:t>
            </a:r>
            <a:r>
              <a:rPr lang="ru-RU" sz="1800" dirty="0"/>
              <a:t> (также известный как метод касательных) — это итерационный численный </a:t>
            </a:r>
            <a:r>
              <a:rPr lang="ru-RU" sz="1800" dirty="0" smtClean="0"/>
              <a:t>метод нахождения </a:t>
            </a:r>
            <a:r>
              <a:rPr lang="ru-RU" sz="1800" dirty="0"/>
              <a:t>корня (нуля) заданной функции. </a:t>
            </a:r>
            <a:r>
              <a:rPr lang="ru-RU" sz="1800" dirty="0" smtClean="0"/>
              <a:t>Поиск </a:t>
            </a:r>
            <a:r>
              <a:rPr lang="ru-RU" sz="1800" dirty="0"/>
              <a:t>решения осуществляется путём построения последовательных приближений и основан на принципах простой итерации. Метод обладает квадратичной сходимостью. Улучшением метода является метод хорд и касательных. Также метод Ньютона может быть использован для решения задач оптимизации, в которых требуется определить нуль первой производной </a:t>
            </a:r>
            <a:r>
              <a:rPr lang="ru-RU" sz="1800" dirty="0" smtClean="0"/>
              <a:t>либо градиента</a:t>
            </a:r>
            <a:r>
              <a:rPr lang="ru-RU" sz="1800" dirty="0"/>
              <a:t> в случае многомерного пространства</a:t>
            </a:r>
            <a:r>
              <a:rPr lang="ru-RU" sz="1800" dirty="0" smtClean="0"/>
              <a:t>.</a:t>
            </a:r>
            <a:r>
              <a:rPr lang="ru-RU" sz="1800" b="1" dirty="0"/>
              <a:t> </a:t>
            </a:r>
            <a:r>
              <a:rPr lang="ru-RU" sz="1800" b="1" dirty="0" smtClean="0"/>
              <a:t>Алгоритм:</a:t>
            </a:r>
          </a:p>
          <a:p>
            <a:pPr algn="just" fontAlgn="base"/>
            <a:r>
              <a:rPr lang="ru-RU" sz="1800" dirty="0" smtClean="0"/>
              <a:t>Задаются </a:t>
            </a:r>
            <a:r>
              <a:rPr lang="ru-RU" sz="1800" dirty="0"/>
              <a:t>начальным приближением </a:t>
            </a:r>
            <a:r>
              <a:rPr lang="en-US" sz="1800" dirty="0" smtClean="0"/>
              <a:t>x˳</a:t>
            </a:r>
            <a:r>
              <a:rPr lang="ru-RU" sz="1800" dirty="0" smtClean="0"/>
              <a:t>.</a:t>
            </a:r>
            <a:endParaRPr lang="ru-RU" sz="1800" dirty="0"/>
          </a:p>
          <a:p>
            <a:pPr algn="just" fontAlgn="base"/>
            <a:r>
              <a:rPr lang="ru-RU" sz="1800" dirty="0"/>
              <a:t>Пока не выполнено условие останова, в качестве которого можно взять  </a:t>
            </a:r>
            <a:r>
              <a:rPr lang="en-US" sz="1800" dirty="0" smtClean="0"/>
              <a:t>                        </a:t>
            </a:r>
            <a:r>
              <a:rPr lang="ru-RU" sz="1800" dirty="0" smtClean="0"/>
              <a:t>или</a:t>
            </a:r>
            <a:r>
              <a:rPr lang="ru-RU" sz="1800" dirty="0"/>
              <a:t>  </a:t>
            </a:r>
            <a:r>
              <a:rPr lang="en-US" sz="1800" dirty="0" smtClean="0"/>
              <a:t>                              </a:t>
            </a:r>
            <a:r>
              <a:rPr lang="ru-RU" sz="1800" dirty="0" smtClean="0"/>
              <a:t>(</a:t>
            </a:r>
            <a:r>
              <a:rPr lang="ru-RU" sz="1800" dirty="0"/>
              <a:t>то есть погрешность в нужных пределах), вычисляют новое приближение: </a:t>
            </a:r>
            <a:r>
              <a:rPr lang="en-US" sz="1800" dirty="0" smtClean="0"/>
              <a:t>                               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5" y="4879640"/>
            <a:ext cx="1152129" cy="18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25961"/>
            <a:ext cx="1224136" cy="23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59660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928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Последние годы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В 1704 году вышла в свет (сначала на английском языке) монография </a:t>
            </a:r>
            <a:r>
              <a:rPr lang="ru-RU" sz="1800" dirty="0">
                <a:solidFill>
                  <a:srgbClr val="FF0000"/>
                </a:solidFill>
              </a:rPr>
              <a:t>«Оптика»</a:t>
            </a:r>
            <a:r>
              <a:rPr lang="ru-RU" sz="1800" dirty="0"/>
              <a:t>, определявшая развитие этой науки до начала XIX века. Она содержала приложение </a:t>
            </a:r>
            <a:r>
              <a:rPr lang="ru-RU" sz="1800" dirty="0">
                <a:solidFill>
                  <a:srgbClr val="FF0000"/>
                </a:solidFill>
              </a:rPr>
              <a:t>«О квадратуре кривых»</a:t>
            </a:r>
            <a:r>
              <a:rPr lang="ru-RU" sz="1800" dirty="0"/>
              <a:t> — первое и довольно полное изложение </a:t>
            </a:r>
            <a:r>
              <a:rPr lang="ru-RU" sz="1800" dirty="0" err="1"/>
              <a:t>ньютоновской</a:t>
            </a:r>
            <a:r>
              <a:rPr lang="ru-RU" sz="1800" dirty="0"/>
              <a:t> версии математического анализа</a:t>
            </a:r>
            <a:r>
              <a:rPr lang="ru-RU" sz="1800" dirty="0" smtClean="0"/>
              <a:t>.</a:t>
            </a:r>
            <a:r>
              <a:rPr lang="ru-RU" sz="1800" dirty="0"/>
              <a:t> Фактически это последний труд Ньютона по естественным наукам, Ньютон оставался управителем Монетного двора, поскольку этот пост, в отличие от должности смотрителя, не требовал от него особой активности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В </a:t>
            </a:r>
            <a:r>
              <a:rPr lang="ru-RU" sz="1800" dirty="0"/>
              <a:t>1705 году королева Анна возвела Ньютона в рыцарское достоинство</a:t>
            </a:r>
            <a:r>
              <a:rPr lang="ru-RU" sz="1800" dirty="0" smtClean="0"/>
              <a:t>. «</a:t>
            </a:r>
            <a:r>
              <a:rPr lang="ru-RU" sz="1800" dirty="0"/>
              <a:t>Отныне он </a:t>
            </a:r>
            <a:r>
              <a:rPr lang="ru-RU" sz="1800" i="1" dirty="0"/>
              <a:t>сэр Исаак </a:t>
            </a:r>
            <a:r>
              <a:rPr lang="ru-RU" sz="1800" i="1" dirty="0" smtClean="0"/>
              <a:t>Ньютон</a:t>
            </a:r>
            <a:r>
              <a:rPr lang="ru-RU" sz="1800" dirty="0" smtClean="0"/>
              <a:t>». </a:t>
            </a:r>
          </a:p>
          <a:p>
            <a:pPr marL="0" indent="0" algn="just">
              <a:buNone/>
            </a:pPr>
            <a:r>
              <a:rPr lang="ru-RU" sz="1800" dirty="0" smtClean="0"/>
              <a:t>В</a:t>
            </a:r>
            <a:r>
              <a:rPr lang="ru-RU" sz="1800" dirty="0"/>
              <a:t> 1707 году вышел сборник лекций Ньютона по алгебре, получивший название </a:t>
            </a:r>
            <a:r>
              <a:rPr lang="ru-RU" sz="1800" dirty="0">
                <a:solidFill>
                  <a:srgbClr val="FF0000"/>
                </a:solidFill>
              </a:rPr>
              <a:t>«Универсальная арифметика».</a:t>
            </a:r>
            <a:r>
              <a:rPr lang="ru-RU" sz="1800" dirty="0"/>
              <a:t> Незадолго до смерти Ньютон стал одной из жертв финансовой аферы крупной торговой «Компании Южных морей», пользовавшейся поддержкой правительства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Последние </a:t>
            </a:r>
            <a:r>
              <a:rPr lang="ru-RU" sz="1800" dirty="0"/>
              <a:t>годы жизни Ньютон посвятил написанию «Хронологии древних царств», которой занимался около 40 лет, а также подготовкой третьего издания </a:t>
            </a:r>
            <a:r>
              <a:rPr lang="ru-RU" sz="1800" dirty="0">
                <a:solidFill>
                  <a:srgbClr val="FF0000"/>
                </a:solidFill>
              </a:rPr>
              <a:t>«Начал»</a:t>
            </a:r>
            <a:r>
              <a:rPr lang="ru-RU" sz="1800" dirty="0"/>
              <a:t>, которое вышло в 1726 году. </a:t>
            </a:r>
          </a:p>
        </p:txBody>
      </p:sp>
    </p:spTree>
    <p:extLst>
      <p:ext uri="{BB962C8B-B14F-4D97-AF65-F5344CB8AC3E}">
        <p14:creationId xmlns:p14="http://schemas.microsoft.com/office/powerpoint/2010/main" xmlns="" val="3321017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7112" y="-15975"/>
            <a:ext cx="9125616" cy="14287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/>
              <a:t>В 1725 году здоровье Ньютона начало заметно ухудшаться, и он переселился в Кенсингтон неподалёку от Лондона, где и скончался ночью, во сне, 20 (31) марта 1727 года. Письменного завещания он не оставил, но значительную часть своего крупного состояния он незадолго до смерти передал ближайшим </a:t>
            </a:r>
            <a:r>
              <a:rPr lang="ru-RU" sz="1800" dirty="0" smtClean="0"/>
              <a:t>родственникам. </a:t>
            </a:r>
            <a:r>
              <a:rPr lang="ru-RU" sz="1800" dirty="0"/>
              <a:t>Похоронен в Вестминстерском </a:t>
            </a:r>
            <a:r>
              <a:rPr lang="ru-RU" sz="1800" dirty="0" smtClean="0"/>
              <a:t>аббатстве.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400" y="1700808"/>
            <a:ext cx="3376204" cy="5002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319636" cy="4421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8171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28</Words>
  <Application>Microsoft Office PowerPoint</Application>
  <PresentationFormat>Экран (4:3)</PresentationFormat>
  <Paragraphs>15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 Исаак Ньютон</vt:lpstr>
      <vt:lpstr>Слайд 2</vt:lpstr>
      <vt:lpstr>Слайд 3</vt:lpstr>
      <vt:lpstr>Слайд 4</vt:lpstr>
      <vt:lpstr>Метод Ньютона</vt:lpstr>
      <vt:lpstr>Последние годы</vt:lpstr>
      <vt:lpstr>Слайд 7</vt:lpstr>
    </vt:vector>
  </TitlesOfParts>
  <Company>пеп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Исаак Ньютон</dc:title>
  <dc:creator>пеп</dc:creator>
  <cp:lastModifiedBy>Marina</cp:lastModifiedBy>
  <cp:revision>6</cp:revision>
  <dcterms:created xsi:type="dcterms:W3CDTF">2014-05-13T21:11:56Z</dcterms:created>
  <dcterms:modified xsi:type="dcterms:W3CDTF">2014-05-29T19:57:09Z</dcterms:modified>
</cp:coreProperties>
</file>