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698" r:id="rId2"/>
  </p:sldMasterIdLst>
  <p:notesMasterIdLst>
    <p:notesMasterId r:id="rId17"/>
  </p:notesMasterIdLst>
  <p:sldIdLst>
    <p:sldId id="256" r:id="rId3"/>
    <p:sldId id="287" r:id="rId4"/>
    <p:sldId id="288" r:id="rId5"/>
    <p:sldId id="257" r:id="rId6"/>
    <p:sldId id="295" r:id="rId7"/>
    <p:sldId id="291" r:id="rId8"/>
    <p:sldId id="294" r:id="rId9"/>
    <p:sldId id="259" r:id="rId10"/>
    <p:sldId id="260" r:id="rId11"/>
    <p:sldId id="280" r:id="rId12"/>
    <p:sldId id="293" r:id="rId13"/>
    <p:sldId id="263" r:id="rId14"/>
    <p:sldId id="284" r:id="rId15"/>
    <p:sldId id="277" r:id="rId16"/>
  </p:sldIdLst>
  <p:sldSz cx="9144000" cy="6858000" type="screen4x3"/>
  <p:notesSz cx="6761163" cy="99425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29010" y="0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896937" y="746125"/>
            <a:ext cx="4968875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5802" y="4721894"/>
            <a:ext cx="5409562" cy="4474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3789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4585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dirty="0"/>
              <a:t> </a:t>
            </a: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576263" y="942975"/>
            <a:ext cx="5929312" cy="4446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598431" y="5794473"/>
            <a:ext cx="5842199" cy="3633332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128910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5802" y="4721894"/>
            <a:ext cx="5409562" cy="44741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110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75802" y="4721894"/>
            <a:ext cx="5409562" cy="4474132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93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75802" y="4721894"/>
            <a:ext cx="5409562" cy="4474132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31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75802" y="4721894"/>
            <a:ext cx="5409562" cy="44741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81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75802" y="4721894"/>
            <a:ext cx="5409562" cy="4474132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574" cy="497125"/>
          </a:xfrm>
          <a:prstGeom prst="rect">
            <a:avLst/>
          </a:prstGeom>
          <a:noFill/>
          <a:ln>
            <a:noFill/>
          </a:ln>
        </p:spPr>
        <p:txBody>
          <a:bodyPr lIns="92000" tIns="46000" rIns="92000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7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93687"/>
            <a:ext cx="1674812" cy="148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82612" y="2181225"/>
            <a:ext cx="7866062" cy="122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82612" y="3789362"/>
            <a:ext cx="6653212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1040"/>
              </a:spcBef>
              <a:spcAft>
                <a:spcPts val="520"/>
              </a:spcAft>
              <a:buClr>
                <a:schemeClr val="lt2"/>
              </a:buClr>
              <a:buFont typeface="Arial"/>
              <a:buNone/>
              <a:defRPr/>
            </a:lvl1pPr>
            <a:lvl2pPr marL="622300" marR="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marR="0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marR="0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308225" y="-282574"/>
            <a:ext cx="4527549" cy="8207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4646613" y="2055813"/>
            <a:ext cx="6007100" cy="205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466725" y="79375"/>
            <a:ext cx="6007100" cy="600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207375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4027487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648200" y="1557337"/>
            <a:ext cx="4027488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207375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 rot="5400000">
            <a:off x="2308225" y="-282574"/>
            <a:ext cx="4527549" cy="8207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 rot="5400000">
            <a:off x="4646613" y="2055813"/>
            <a:ext cx="6007100" cy="205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 rot="5400000">
            <a:off x="466725" y="79375"/>
            <a:ext cx="6007100" cy="6003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4027487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557337"/>
            <a:ext cx="4027488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207375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marR="0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marR="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marR="0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marR="0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468312" y="6529387"/>
            <a:ext cx="13906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www.rosatom.ru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468312" y="6529387"/>
            <a:ext cx="1390650" cy="212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www.rosatom.ru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207375" cy="45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8775" marR="0" indent="-193675" algn="l" rtl="0">
              <a:spcBef>
                <a:spcPts val="1040"/>
              </a:spcBef>
              <a:spcAft>
                <a:spcPts val="52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22300" marR="0" indent="-114300" algn="l" rtl="0">
              <a:spcBef>
                <a:spcPts val="0"/>
              </a:spcBef>
              <a:spcAft>
                <a:spcPts val="48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892175" marR="0" indent="-130175" algn="l" rtl="0">
              <a:spcBef>
                <a:spcPts val="0"/>
              </a:spcBef>
              <a:spcAft>
                <a:spcPts val="66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65288" marR="0" indent="-10318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732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304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876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448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902075" marR="0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10552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2" name="Shape 192"/>
          <p:cNvSpPr/>
          <p:nvPr/>
        </p:nvSpPr>
        <p:spPr>
          <a:xfrm>
            <a:off x="6484937" y="1022350"/>
            <a:ext cx="287337" cy="287338"/>
          </a:xfrm>
          <a:prstGeom prst="ellipse">
            <a:avLst/>
          </a:prstGeom>
          <a:solidFill>
            <a:srgbClr val="C1DCF1"/>
          </a:solidFill>
          <a:ln w="19050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3" name="Shape 193"/>
          <p:cNvSpPr/>
          <p:nvPr/>
        </p:nvSpPr>
        <p:spPr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4" name="Shape 194"/>
          <p:cNvSpPr/>
          <p:nvPr/>
        </p:nvSpPr>
        <p:spPr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95" name="Shape 195"/>
          <p:cNvSpPr/>
          <p:nvPr/>
        </p:nvSpPr>
        <p:spPr>
          <a:xfrm>
            <a:off x="7626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96" name="Shape 196"/>
          <p:cNvSpPr/>
          <p:nvPr/>
        </p:nvSpPr>
        <p:spPr>
          <a:xfrm>
            <a:off x="8007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97" name="Shape 197"/>
          <p:cNvSpPr/>
          <p:nvPr/>
        </p:nvSpPr>
        <p:spPr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1" i="0" u="none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layer.vgtrk.com/iframe/video/id/1594537/start_zoom/true/showZoomBtn/false/sid/vesti/?acc_video_id=697709&amp;time_play=13&amp;isPlay=true&amp;showPopUpBtn=false&amp;showZoomBtn=tru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tvkultura.ru/article/show/article_id/146743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22" y="5457378"/>
            <a:ext cx="1073900" cy="14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251519" y="2708919"/>
            <a:ext cx="8676456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«Современные процессы информатизации общества»</a:t>
            </a:r>
          </a:p>
        </p:txBody>
      </p:sp>
      <p:sp>
        <p:nvSpPr>
          <p:cNvPr id="259" name="Shape 259"/>
          <p:cNvSpPr/>
          <p:nvPr/>
        </p:nvSpPr>
        <p:spPr>
          <a:xfrm>
            <a:off x="0" y="6190953"/>
            <a:ext cx="239635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0" u="none" strike="noStrike" cap="none" baseline="0" dirty="0">
                <a:solidFill>
                  <a:srgbClr val="005392"/>
                </a:solidFill>
                <a:latin typeface="Arial"/>
                <a:ea typeface="Arial"/>
                <a:cs typeface="Arial"/>
                <a:sym typeface="Arial"/>
              </a:rPr>
              <a:t>ГБОУ лицей № 179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dirty="0" smtClean="0">
                <a:solidFill>
                  <a:srgbClr val="005392"/>
                </a:solidFill>
              </a:rPr>
              <a:t>декабрь</a:t>
            </a:r>
            <a:r>
              <a:rPr lang="ru-RU" sz="1800" b="0" i="0" u="none" strike="noStrike" cap="none" baseline="0" dirty="0" smtClean="0">
                <a:solidFill>
                  <a:srgbClr val="005392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en-US" sz="1800" dirty="0" smtClean="0">
                <a:solidFill>
                  <a:srgbClr val="005392"/>
                </a:solidFill>
              </a:rPr>
              <a:t>6</a:t>
            </a:r>
            <a:r>
              <a:rPr lang="ru-RU" sz="1800" b="0" i="0" u="none" strike="noStrike" cap="none" baseline="0" dirty="0" smtClean="0">
                <a:solidFill>
                  <a:srgbClr val="0053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strike="noStrike" cap="none" baseline="0" dirty="0">
                <a:solidFill>
                  <a:srgbClr val="005392"/>
                </a:solidFill>
                <a:latin typeface="Arial"/>
                <a:ea typeface="Arial"/>
                <a:cs typeface="Arial"/>
                <a:sym typeface="Arial"/>
              </a:rPr>
              <a:t>г.</a:t>
            </a:r>
          </a:p>
        </p:txBody>
      </p:sp>
      <p:sp>
        <p:nvSpPr>
          <p:cNvPr id="260" name="Shape 260"/>
          <p:cNvSpPr/>
          <p:nvPr/>
        </p:nvSpPr>
        <p:spPr>
          <a:xfrm>
            <a:off x="323528" y="260647"/>
            <a:ext cx="1584175" cy="1512167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2195735" y="1412775"/>
            <a:ext cx="6948263" cy="360040"/>
          </a:xfrm>
          <a:prstGeom prst="rect">
            <a:avLst/>
          </a:prstGeom>
          <a:gradFill>
            <a:gsLst>
              <a:gs pos="0">
                <a:srgbClr val="0F79B2"/>
              </a:gs>
              <a:gs pos="80000">
                <a:srgbClr val="129FEC"/>
              </a:gs>
              <a:gs pos="100000">
                <a:srgbClr val="0FA1F1"/>
              </a:gs>
            </a:gsLst>
            <a:lin ang="16200000" scaled="0"/>
          </a:gradFill>
          <a:ln w="9525" cap="flat">
            <a:solidFill>
              <a:srgbClr val="289B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2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Учебно-практическая конференция по информатике и ИКТ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2656"/>
            <a:ext cx="19050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06032" y="2240871"/>
            <a:ext cx="903796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00" y="2652973"/>
            <a:ext cx="1364012" cy="13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2506475" y="2837175"/>
            <a:ext cx="5796300" cy="151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XI</a:t>
            </a:r>
            <a:r>
              <a:rPr lang="en-US" sz="3000" dirty="0" smtClean="0">
                <a:solidFill>
                  <a:srgbClr val="002060"/>
                </a:solidFill>
              </a:rPr>
              <a:t>II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ежегодная учебно-практическая конференция “Современные процессы информатизации общества”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luzhuotechestvu.info/images/13-06/infowar-against-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9136037" cy="570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76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607" y="5780782"/>
            <a:ext cx="889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</a:rPr>
              <a:t>Министр </a:t>
            </a:r>
            <a:r>
              <a:rPr lang="ru-RU" sz="1600" dirty="0">
                <a:latin typeface="times new roman" panose="02020603050405020304" pitchFamily="18" charset="0"/>
              </a:rPr>
              <a:t>обороны Сергей Шойгу </a:t>
            </a:r>
            <a:r>
              <a:rPr lang="ru-RU" sz="1600" dirty="0" smtClean="0">
                <a:latin typeface="times new roman" panose="02020603050405020304" pitchFamily="18" charset="0"/>
              </a:rPr>
              <a:t>сказал </a:t>
            </a:r>
            <a:r>
              <a:rPr lang="ru-RU" sz="1600" dirty="0">
                <a:latin typeface="times new roman" panose="02020603050405020304" pitchFamily="18" charset="0"/>
              </a:rPr>
              <a:t>следующее: «Настал тот день, когда мы все признали, что слово, камера, фотография, Интернет и информация в целом стали еще одним видом оружия, еще одним видом вооруженных сил»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438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516"/>
            <a:ext cx="7886700" cy="1325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https://player.vgtrk.com/iframe/video/id/1594537/start_zoom/true/showZoomBtn/false/sid/vesti/?acc_video_id=697709&amp;time_play=13&amp;isPlay=true&amp;showPopUpBtn=false&amp;showZoomBtn=true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3" b="5715"/>
          <a:stretch/>
        </p:blipFill>
        <p:spPr>
          <a:xfrm>
            <a:off x="0" y="729044"/>
            <a:ext cx="9144000" cy="8542421"/>
          </a:xfrm>
          <a:prstGeom prst="rect">
            <a:avLst/>
          </a:prstGeom>
        </p:spPr>
      </p:pic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554" y="5491307"/>
            <a:ext cx="4032083" cy="37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362" y="805197"/>
            <a:ext cx="7488831" cy="499255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>
            <a:off x="621213" y="158317"/>
            <a:ext cx="8280919" cy="523219"/>
          </a:xfrm>
          <a:prstGeom prst="rect">
            <a:avLst/>
          </a:prstGeom>
          <a:solidFill>
            <a:schemeClr val="lt1">
              <a:alpha val="46000"/>
            </a:schemeClr>
          </a:solidFill>
          <a:ln w="254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Российский суперкомпьютер "Ломоносов" </a:t>
            </a:r>
            <a:endParaRPr lang="ru-RU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2324" y="4826675"/>
            <a:ext cx="7832498" cy="2031325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Российские суперкомпьютеры представлены в рейтинге семью машинами. Российский суперкомпьютер «Ломоносов-2» занял </a:t>
            </a:r>
            <a:r>
              <a:rPr lang="ru-RU" dirty="0">
                <a:solidFill>
                  <a:srgbClr val="FF0000"/>
                </a:solidFill>
              </a:rPr>
              <a:t>41-е место </a:t>
            </a:r>
            <a:r>
              <a:rPr lang="ru-RU" dirty="0"/>
              <a:t>в ежегодном рейтинге самых мощных вычислительных устройств мира с производительностью 2,102 </a:t>
            </a:r>
            <a:r>
              <a:rPr lang="ru-RU" dirty="0" err="1"/>
              <a:t>петафлопса</a:t>
            </a:r>
            <a:r>
              <a:rPr lang="ru-RU" dirty="0"/>
              <a:t>. В прошлом году он был </a:t>
            </a:r>
            <a:r>
              <a:rPr lang="ru-RU" dirty="0" smtClean="0"/>
              <a:t>31-м.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Помимо </a:t>
            </a:r>
            <a:r>
              <a:rPr lang="ru-RU" dirty="0"/>
              <a:t>«Ломоносова-2» это «Ломоносов» (МГУ, 108-е место/в прошлом году 78-е), «Торнадо» (петербургский </a:t>
            </a:r>
            <a:r>
              <a:rPr lang="ru-RU" dirty="0" err="1"/>
              <a:t>Политех</a:t>
            </a:r>
            <a:r>
              <a:rPr lang="ru-RU" dirty="0"/>
              <a:t>, 158-е/107-е место), MVS-10P (Межведомственный суперкомпьютерный центр РАН 348-е/176-е место), HPC4 (НРЦ «Курчатовский институт», 351-е место), «Лобачевский» (Нижегородский госуниверситет, 488-е/242-е место) и «Торнадо </a:t>
            </a:r>
            <a:r>
              <a:rPr lang="ru-RU" dirty="0" err="1"/>
              <a:t>ЮурГУ</a:t>
            </a:r>
            <a:r>
              <a:rPr lang="ru-RU" dirty="0"/>
              <a:t>» (</a:t>
            </a:r>
            <a:r>
              <a:rPr lang="ru-RU" dirty="0" err="1"/>
              <a:t>Южноуральский</a:t>
            </a:r>
            <a:r>
              <a:rPr lang="ru-RU" dirty="0"/>
              <a:t> госуниверситет, 497-е/245-е место). </a:t>
            </a:r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«Нет суперкомпьютера — уходи с рынка»</a:t>
            </a:r>
          </a:p>
        </p:txBody>
      </p:sp>
      <p:sp>
        <p:nvSpPr>
          <p:cNvPr id="4" name="Shape 276"/>
          <p:cNvSpPr/>
          <p:nvPr/>
        </p:nvSpPr>
        <p:spPr>
          <a:xfrm>
            <a:off x="468312" y="6411989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0210" y="2086771"/>
            <a:ext cx="9143999" cy="4527549"/>
          </a:xfrm>
        </p:spPr>
        <p:txBody>
          <a:bodyPr/>
          <a:lstStyle/>
          <a:p>
            <a:r>
              <a:rPr lang="ru-RU" dirty="0"/>
              <a:t> Китай занял лидирующее место по количеству суперкомпьютеров. В Китае их 167, в США же 165 компьютеров, обозначенных в рейтинге. Что касается российских суперкомпьютеров, в рейтинг TOP500 их попало всего семь, самый мощный из них — “Ломоносов-2” из МГУ, он занимает 41 позицию.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Директор </a:t>
            </a:r>
            <a:r>
              <a:rPr lang="ru-RU" dirty="0"/>
              <a:t>Института системных исследований РАН академик РАН Владимир </a:t>
            </a:r>
            <a:r>
              <a:rPr lang="ru-RU" dirty="0" err="1"/>
              <a:t>Бетелин</a:t>
            </a:r>
            <a:r>
              <a:rPr lang="ru-RU" dirty="0"/>
              <a:t> еще в 2009 году в одном из интервью </a:t>
            </a:r>
            <a:r>
              <a:rPr lang="ru-RU" dirty="0" smtClean="0"/>
              <a:t>выразил </a:t>
            </a:r>
            <a:r>
              <a:rPr lang="ru-RU" dirty="0"/>
              <a:t>уверенность в том, что уже в ближайшее время основные потребители самолетов одним из условий поставки сделают предъявление результатов моделирования лайнера. И все те, кто не имеет такой модели, будут выдавлены с рынка самолетов. То же верно и для рынка атомных реакторов и других рынков технически сложных изделий. Таким образом, проблема суперкомпьютеров становится центральным вопросом поддержания конкурентоспособности страны на рынках высокотехнологической продукции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92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3194060"/>
            <a:ext cx="4606506" cy="1362075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pic>
        <p:nvPicPr>
          <p:cNvPr id="443" name="Shape 4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9856" y="2312989"/>
            <a:ext cx="2078967" cy="340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4547"/>
            <a:ext cx="1806200" cy="183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31"/>
          <a:stretch/>
        </p:blipFill>
        <p:spPr>
          <a:xfrm>
            <a:off x="4384789" y="2623922"/>
            <a:ext cx="2227779" cy="273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hape 351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598" y="0"/>
            <a:ext cx="9465598" cy="67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6531"/>
            <a:ext cx="9144000" cy="6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84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207375" cy="45275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8775" marR="0" lvl="0" indent="-193675" algn="l" rtl="0">
              <a:spcBef>
                <a:spcPts val="0"/>
              </a:spcBef>
              <a:spcAft>
                <a:spcPts val="520"/>
              </a:spcAft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332788" y="6448425"/>
            <a:ext cx="811212" cy="377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dirty="0"/>
              <a:t> 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331912" y="4437062"/>
            <a:ext cx="54721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0" y="908720"/>
            <a:ext cx="9144000" cy="5262979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ru-RU" sz="24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умения человека правильно воспринимать и обрабатывать информацию зависит способность к познанию окружающего мира.</a:t>
            </a:r>
          </a:p>
          <a:p>
            <a:pPr marL="0" marR="0" lvl="0" indent="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ru-RU" sz="24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XXI веке изменяются требования, предъявляемые к самому человеку. Его необходимым качеством становится высокий уровень </a:t>
            </a:r>
            <a:r>
              <a:rPr lang="ru-RU" sz="2400" b="1" i="0" u="sng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информационной компетентности</a:t>
            </a:r>
            <a:r>
              <a:rPr lang="ru-RU" sz="24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умения грамотно работать с любой информацией, умело использовать для этого компьютерные системы и технологии. </a:t>
            </a:r>
          </a:p>
          <a:p>
            <a:pPr marL="0" marR="0" lvl="0" indent="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imes New Roman"/>
              <a:buChar char="•"/>
            </a:pPr>
            <a:r>
              <a:rPr lang="ru-RU" sz="2400" b="1" i="0" u="none" strike="noStrike" cap="none" baseline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успешно конкурировать, необходимо постоянно следить за мировыми тенденциями развития в данной области, быть в курсе всех новейших идей, проектов, публикаций.</a:t>
            </a:r>
          </a:p>
          <a:p>
            <a:pPr marL="0" marR="0" lvl="0" indent="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 dirty="0">
              <a:solidFill>
                <a:srgbClr val="00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http://digitalbee.com/blog/digital-marketing/chto-takoe-digital-strategiya-i-zachem-ona-nugna/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312" y="1708257"/>
            <a:ext cx="8207375" cy="4527549"/>
          </a:xfrm>
        </p:spPr>
        <p:txBody>
          <a:bodyPr/>
          <a:lstStyle/>
          <a:p>
            <a:r>
              <a:rPr lang="ru-RU" dirty="0" smtClean="0"/>
              <a:t>Изменение </a:t>
            </a:r>
            <a:r>
              <a:rPr lang="ru-RU" dirty="0"/>
              <a:t>правил игры в цифровом веке, соответственно, меняет и бизнес-подходы. Наличие </a:t>
            </a:r>
            <a:r>
              <a:rPr lang="ru-RU" dirty="0" err="1"/>
              <a:t>digital</a:t>
            </a:r>
            <a:r>
              <a:rPr lang="ru-RU" dirty="0"/>
              <a:t>-стратегии у нас только превращается, а на Западе уже превратилось, из модного атрибута в жизненную необходимость. Но четкое понимание того, что такое </a:t>
            </a:r>
            <a:r>
              <a:rPr lang="ru-RU" dirty="0" err="1"/>
              <a:t>digital</a:t>
            </a:r>
            <a:r>
              <a:rPr lang="ru-RU" dirty="0"/>
              <a:t>-стратегия, присутствует далеко не у всех. Ведь это несоизмеримо больше, чем наличие сайта и мобильного приложения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/>
              <a:t>D</a:t>
            </a:r>
            <a:r>
              <a:rPr lang="ru-RU" dirty="0" err="1"/>
              <a:t>igital</a:t>
            </a:r>
            <a:r>
              <a:rPr lang="ru-RU" dirty="0"/>
              <a:t>-стратегия – что это такое?</a:t>
            </a:r>
          </a:p>
          <a:p>
            <a:r>
              <a:rPr lang="ru-RU" dirty="0"/>
              <a:t>Примечательно, что единого устоявшегося определения </a:t>
            </a:r>
            <a:r>
              <a:rPr lang="ru-RU" dirty="0" err="1"/>
              <a:t>digital</a:t>
            </a:r>
            <a:r>
              <a:rPr lang="ru-RU" dirty="0"/>
              <a:t>-стратегии не существует. Наиболее популярны следующие варианты:</a:t>
            </a:r>
          </a:p>
          <a:p>
            <a:r>
              <a:rPr lang="ru-RU" dirty="0"/>
              <a:t>план достижения целей компании с помощью цифровых инструментов;</a:t>
            </a:r>
          </a:p>
          <a:p>
            <a:r>
              <a:rPr lang="ru-RU" dirty="0"/>
              <a:t>процесс выявления, формулирования и реализации цифровых возможностей, которые дадут вашей организации конкурентные преимущества;</a:t>
            </a:r>
          </a:p>
          <a:p>
            <a:r>
              <a:rPr lang="ru-RU" dirty="0"/>
              <a:t>и даже такой вариант от мэтра цифрового маркетинга Марка Макдональда:</a:t>
            </a:r>
          </a:p>
          <a:p>
            <a:r>
              <a:rPr lang="ru-RU" sz="1800" dirty="0" err="1"/>
              <a:t>digital</a:t>
            </a:r>
            <a:r>
              <a:rPr lang="ru-RU" sz="1800" dirty="0"/>
              <a:t>-стратегия – это "ответ на простой вопрос: как может бизнес выиграть, используя информацию и технологии, чтобы повысить продуктивность человека?"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Shape 276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9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6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Картинки по запросу трамп лягушонка Пеп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9069" y="5309698"/>
            <a:ext cx="1236618" cy="10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аница в Twitter кандидата в президенты США Дональда Трампа, май 2016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367" cy="52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27720"/>
            <a:ext cx="7221415" cy="6885718"/>
          </a:xfrm>
          <a:solidFill>
            <a:schemeClr val="lt1">
              <a:alpha val="8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>
                <a:solidFill>
                  <a:srgbClr val="FF0000"/>
                </a:solidFill>
              </a:rPr>
              <a:t>битве за высший пост теперь побеждает не столько телегеничный, сколько самый технологичный кандидат.</a:t>
            </a:r>
          </a:p>
          <a:p>
            <a:pPr fontAlgn="base"/>
            <a:r>
              <a:rPr lang="ru-RU" dirty="0" smtClean="0"/>
              <a:t>Особенное </a:t>
            </a:r>
            <a:r>
              <a:rPr lang="ru-RU" dirty="0"/>
              <a:t>любопытство у экспертов вызывает соотношение потраченных на кампанию средств в сравнении с расходами проигравшей выборы Хиллари Клинтон: $1,3 млрд против $800 млн у Трампа. Оперируя значительно меньшей суммой, команда Трампа сумела эффективнее ею распорядиться. В чем секрет успеха и можно ли им воспользоваться</a:t>
            </a:r>
            <a:r>
              <a:rPr lang="ru-RU" dirty="0" smtClean="0"/>
              <a:t>?</a:t>
            </a:r>
          </a:p>
          <a:p>
            <a:pPr fontAlgn="base"/>
            <a:r>
              <a:rPr lang="ru-RU" dirty="0" smtClean="0"/>
              <a:t>Главный </a:t>
            </a:r>
            <a:r>
              <a:rPr lang="ru-RU" dirty="0"/>
              <a:t>советник Трампа по 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smtClean="0"/>
              <a:t>программист Бред </a:t>
            </a:r>
            <a:r>
              <a:rPr lang="ru-RU" dirty="0" err="1"/>
              <a:t>Парскаль</a:t>
            </a:r>
            <a:r>
              <a:rPr lang="ru-RU" dirty="0"/>
              <a:t>. Десять дней спустя после выборов </a:t>
            </a:r>
            <a:r>
              <a:rPr lang="ru-RU" dirty="0" err="1"/>
              <a:t>Парскаль</a:t>
            </a:r>
            <a:r>
              <a:rPr lang="ru-RU" dirty="0"/>
              <a:t> продолжает принимать поздравления в </a:t>
            </a:r>
            <a:r>
              <a:rPr lang="ru-RU" dirty="0" err="1"/>
              <a:t>твиттере</a:t>
            </a:r>
            <a:r>
              <a:rPr lang="ru-RU" dirty="0"/>
              <a:t>. На одно из сообщений </a:t>
            </a:r>
            <a:r>
              <a:rPr lang="ru-RU" dirty="0" err="1"/>
              <a:t>digital</a:t>
            </a:r>
            <a:r>
              <a:rPr lang="ru-RU" dirty="0"/>
              <a:t>-эксперт даже ответил: </a:t>
            </a:r>
            <a:r>
              <a:rPr lang="ru-RU" sz="2000" dirty="0">
                <a:solidFill>
                  <a:srgbClr val="FF0000"/>
                </a:solidFill>
              </a:rPr>
              <a:t>«Спасибо. Моей задачей было показать, что </a:t>
            </a:r>
            <a:r>
              <a:rPr lang="ru-RU" sz="2000" dirty="0" err="1">
                <a:solidFill>
                  <a:srgbClr val="FF0000"/>
                </a:solidFill>
              </a:rPr>
              <a:t>digital</a:t>
            </a:r>
            <a:r>
              <a:rPr lang="ru-RU" sz="2000" dirty="0">
                <a:solidFill>
                  <a:srgbClr val="FF0000"/>
                </a:solidFill>
              </a:rPr>
              <a:t> — будущее политических кампаний».</a:t>
            </a:r>
          </a:p>
          <a:p>
            <a:pPr fontAlgn="base"/>
            <a:r>
              <a:rPr lang="ru-RU" dirty="0" smtClean="0"/>
              <a:t>вместе </a:t>
            </a:r>
            <a:r>
              <a:rPr lang="ru-RU" dirty="0"/>
              <a:t>со специалистами из Силиконовой долины построили сложные поведенческие модели на основе данных опросов и анализа записей в </a:t>
            </a:r>
            <a:r>
              <a:rPr lang="ru-RU" dirty="0" err="1"/>
              <a:t>соцсетях</a:t>
            </a:r>
            <a:r>
              <a:rPr lang="ru-RU" dirty="0"/>
              <a:t>. </a:t>
            </a:r>
            <a:r>
              <a:rPr lang="ru-RU" dirty="0" smtClean="0"/>
              <a:t>Так, они выявили </a:t>
            </a:r>
            <a:r>
              <a:rPr lang="ru-RU" dirty="0"/>
              <a:t>13,5 миллиона избирателей в 16 штатах, который попали в категорию "неопределившихся, но убеждаемых".</a:t>
            </a:r>
          </a:p>
          <a:p>
            <a:pPr fontAlgn="base"/>
            <a:r>
              <a:rPr lang="ru-RU" dirty="0" smtClean="0"/>
              <a:t>"Впервые в истории данные </a:t>
            </a:r>
            <a:r>
              <a:rPr lang="ru-RU" dirty="0"/>
              <a:t>были в центре всего</a:t>
            </a:r>
            <a:r>
              <a:rPr lang="ru-RU" dirty="0" smtClean="0"/>
              <a:t>. </a:t>
            </a:r>
            <a:r>
              <a:rPr lang="ru-RU" dirty="0"/>
              <a:t>На основе данных мы решали, где купить телевизионную рекламу, куда поехать с </a:t>
            </a:r>
            <a:r>
              <a:rPr lang="ru-RU" dirty="0" smtClean="0"/>
              <a:t>агитацией. </a:t>
            </a:r>
            <a:r>
              <a:rPr lang="ru-RU" dirty="0"/>
              <a:t>Мы делали тысячи звонков избирателям, делали анализ посещений веб-страниц, разнообразные опросы. За четыре дня до выборов я предсказал, что мы выиграем 305 голосов выборщиков", — рассказал </a:t>
            </a:r>
            <a:r>
              <a:rPr lang="ru-RU" dirty="0" err="1"/>
              <a:t>Парскаль</a:t>
            </a:r>
            <a:r>
              <a:rPr lang="ru-RU" dirty="0"/>
              <a:t>.</a:t>
            </a:r>
          </a:p>
          <a:p>
            <a:pPr fontAlgn="base"/>
            <a:r>
              <a:rPr lang="ru-RU" dirty="0" smtClean="0"/>
              <a:t>Параллельно </a:t>
            </a:r>
            <a:r>
              <a:rPr lang="ru-RU" dirty="0"/>
              <a:t>сторонники Трампа запускали сотни рекламный роликов, запоминающихся картинок, </a:t>
            </a:r>
            <a:r>
              <a:rPr lang="ru-RU" dirty="0" err="1"/>
              <a:t>мемов</a:t>
            </a:r>
            <a:r>
              <a:rPr lang="ru-RU" dirty="0"/>
              <a:t> и по откликам выбирали самые эффективные. Так появилась пародия на игру </a:t>
            </a:r>
            <a:r>
              <a:rPr lang="ru-RU" dirty="0" err="1"/>
              <a:t>Pacman</a:t>
            </a:r>
            <a:r>
              <a:rPr lang="ru-RU" dirty="0"/>
              <a:t>, где голова Хиллари поедает e-</a:t>
            </a:r>
            <a:r>
              <a:rPr lang="ru-RU" dirty="0" err="1"/>
              <a:t>mail</a:t>
            </a:r>
            <a:r>
              <a:rPr lang="ru-RU" dirty="0"/>
              <a:t> и убегает от агентов ФБР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09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81"/>
          <p:cNvSpPr txBox="1">
            <a:spLocks/>
          </p:cNvSpPr>
          <p:nvPr/>
        </p:nvSpPr>
        <p:spPr>
          <a:xfrm>
            <a:off x="710406" y="2612571"/>
            <a:ext cx="7723186" cy="1915886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lnSpc>
                <a:spcPct val="120000"/>
              </a:lnSpc>
              <a:buSzPct val="25000"/>
            </a:pPr>
            <a:r>
              <a:rPr lang="ru-RU" sz="3050" b="1" dirty="0" smtClean="0">
                <a:solidFill>
                  <a:schemeClr val="lt1"/>
                </a:solidFill>
              </a:rPr>
              <a:t/>
            </a:r>
            <a:br>
              <a:rPr lang="ru-RU" sz="3050" b="1" dirty="0" smtClean="0">
                <a:solidFill>
                  <a:schemeClr val="lt1"/>
                </a:solidFill>
              </a:rPr>
            </a:br>
            <a:r>
              <a:rPr lang="ru-RU" sz="2800" b="1" dirty="0" smtClean="0">
                <a:solidFill>
                  <a:schemeClr val="lt1"/>
                </a:solidFill>
              </a:rPr>
              <a:t>Правительство России утвердило долгосрочный прогноз научно-технологического развития России до 2030 года</a:t>
            </a:r>
            <a:br>
              <a:rPr lang="ru-RU" sz="2800" b="1" dirty="0" smtClean="0">
                <a:solidFill>
                  <a:schemeClr val="lt1"/>
                </a:solidFill>
              </a:rPr>
            </a:br>
            <a:endParaRPr lang="ru-RU" sz="2800" b="1" dirty="0">
              <a:solidFill>
                <a:schemeClr val="lt1"/>
              </a:solidFill>
            </a:endParaRPr>
          </a:p>
        </p:txBody>
      </p:sp>
      <p:sp>
        <p:nvSpPr>
          <p:cNvPr id="5" name="Shape 276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68312" y="1557337"/>
            <a:ext cx="8207375" cy="53006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8775" marR="0" lvl="0" indent="-3587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Цель прогноза - определить наиболее перспективные для России области развития и применения науки и технологий, в которых наша страна может иметь конкурентные преимущества. </a:t>
            </a:r>
          </a:p>
          <a:p>
            <a:pPr marL="358775" marR="0" lvl="0" indent="-358775" algn="l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Для каждой из этих областей были выделены важнейшие проблемы (вызовы), требующие решения на глобальном или национальном уровне, и конкретные «окна возможности» для России; определены перспективные рынки, продукты, услуги и направления научных исследований, дана оценка их уровня в сравнении с мировыми лидерами. </a:t>
            </a:r>
          </a:p>
          <a:p>
            <a:pPr marL="358775" marR="0" lvl="0" indent="-358775" algn="l" rtl="0">
              <a:lnSpc>
                <a:spcPct val="80000"/>
              </a:lnSpc>
              <a:spcBef>
                <a:spcPts val="1440"/>
              </a:spcBef>
              <a:spcAft>
                <a:spcPts val="48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ru-RU" sz="24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окончательном варианте прогноза, утвержденном правительством, выделено шесть приоритетных областей, в которых Россия может быть конкурентоспособна.</a:t>
            </a:r>
          </a:p>
        </p:txBody>
      </p:sp>
      <p:sp>
        <p:nvSpPr>
          <p:cNvPr id="4" name="Shape 276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395536" y="6453335"/>
            <a:ext cx="1656183" cy="404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68312" y="77788"/>
            <a:ext cx="8207375" cy="9032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0" y="1340767"/>
            <a:ext cx="9144000" cy="62646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8775" marR="0" lvl="0" indent="-3587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ru-RU" sz="22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области информационно-коммуникационных технологий (ИКТ)</a:t>
            </a:r>
            <a:r>
              <a:rPr lang="ru-RU" sz="22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глобальными вызовами названы усиление контроля  над информацией в сети Интернет, рост </a:t>
            </a:r>
            <a:r>
              <a:rPr lang="ru-RU" sz="22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киберпреступности</a:t>
            </a:r>
            <a:r>
              <a:rPr lang="ru-RU" sz="22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радикальная трансформация рынков ИКТ в условиях смены технологий. Угрозами для России станут проблемы с  формированием единого глобального информационного пространства, эффективного и защищенного документооборота, предоставлением гражданам ИКТ услуг,  «цифровое неравенство» и использование ИКТ для подрыва национальной безопасности и дестабилизации обстановки. </a:t>
            </a:r>
          </a:p>
          <a:p>
            <a:pPr marL="358775" marR="0" lvl="0" indent="-358775" algn="l" rtl="0">
              <a:lnSpc>
                <a:spcPct val="80000"/>
              </a:lnSpc>
              <a:spcBef>
                <a:spcPts val="1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ru-RU" sz="22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Возможности России лежат в сфере </a:t>
            </a:r>
            <a:r>
              <a:rPr lang="ru-RU" sz="22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производства суперкомпьютеров,  работы со сверхбольшими объемами данных,</a:t>
            </a:r>
            <a:r>
              <a:rPr lang="ru-RU" sz="22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разработки новых интерфейсов, принципов организации вычислений и работы с информацией, </a:t>
            </a:r>
            <a:r>
              <a:rPr lang="ru-RU" sz="22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моделировании человеческого интеллекта, разработки человекоподобных роботов.</a:t>
            </a:r>
            <a:r>
              <a:rPr lang="ru-RU" sz="22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Важной составляющей остается </a:t>
            </a:r>
            <a:r>
              <a:rPr lang="ru-RU" sz="22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Интернета</a:t>
            </a:r>
            <a:r>
              <a:rPr lang="ru-RU" sz="22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В том числе необходимо обеспечить повсеместный высокоскоростной доступ к нему. Это позволит сформировать единую управляющую среду. </a:t>
            </a:r>
          </a:p>
          <a:p>
            <a:pPr marL="358775" marR="0" lvl="0" indent="-358775" algn="l" rtl="0">
              <a:lnSpc>
                <a:spcPct val="80000"/>
              </a:lnSpc>
              <a:spcBef>
                <a:spcPts val="1320"/>
              </a:spcBef>
              <a:spcAft>
                <a:spcPts val="44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-default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-section71">
  <a:themeElements>
    <a:clrScheme name="Другая 1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601F07"/>
      </a:accent3>
      <a:accent4>
        <a:srgbClr val="363637"/>
      </a:accent4>
      <a:accent5>
        <a:srgbClr val="F8BFAA"/>
      </a:accent5>
      <a:accent6>
        <a:srgbClr val="3E87BD"/>
      </a:accent6>
      <a:hlink>
        <a:srgbClr val="C00000"/>
      </a:hlink>
      <a:folHlink>
        <a:srgbClr val="025E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687</Words>
  <Application>Microsoft Office PowerPoint</Application>
  <PresentationFormat>Экран (4:3)</PresentationFormat>
  <Paragraphs>48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Comic Sans MS</vt:lpstr>
      <vt:lpstr>Courier New</vt:lpstr>
      <vt:lpstr>times new roman</vt:lpstr>
      <vt:lpstr>times new roman</vt:lpstr>
      <vt:lpstr>Wingdings</vt:lpstr>
      <vt:lpstr>a-default</vt:lpstr>
      <vt:lpstr>a-section71</vt:lpstr>
      <vt:lpstr>Презентация PowerPoint</vt:lpstr>
      <vt:lpstr>Презентация PowerPoint</vt:lpstr>
      <vt:lpstr>Презентация PowerPoint</vt:lpstr>
      <vt:lpstr>Презентация PowerPoint</vt:lpstr>
      <vt:lpstr>http://digitalbee.com/blog/digital-marketing/chto-takoe-digital-strategiya-i-zachem-ona-nugna/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https://player.vgtrk.com/iframe/video/id/1594537/start_zoom/true/showZoomBtn/false/sid/vesti/?acc_video_id=697709&amp;time_play=13&amp;isPlay=true&amp;showPopUpBtn=false&amp;showZoomBtn=true </vt:lpstr>
      <vt:lpstr>Презентация PowerPoint</vt:lpstr>
      <vt:lpstr>«Нет суперкомпьютера — уходи с рынка»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В. Самарина</dc:creator>
  <cp:lastModifiedBy>Наталия В. Самарина</cp:lastModifiedBy>
  <cp:revision>55</cp:revision>
  <dcterms:modified xsi:type="dcterms:W3CDTF">2016-12-07T14:44:50Z</dcterms:modified>
</cp:coreProperties>
</file>